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5"/>
  </p:notesMasterIdLst>
  <p:sldIdLst>
    <p:sldId id="262" r:id="rId2"/>
    <p:sldId id="256" r:id="rId3"/>
    <p:sldId id="1847" r:id="rId4"/>
    <p:sldId id="942" r:id="rId5"/>
    <p:sldId id="941" r:id="rId6"/>
    <p:sldId id="1854" r:id="rId7"/>
    <p:sldId id="1856" r:id="rId8"/>
    <p:sldId id="1857" r:id="rId9"/>
    <p:sldId id="1859" r:id="rId10"/>
    <p:sldId id="1860" r:id="rId11"/>
    <p:sldId id="1863" r:id="rId12"/>
    <p:sldId id="1864" r:id="rId13"/>
    <p:sldId id="1865" r:id="rId14"/>
    <p:sldId id="1866" r:id="rId15"/>
    <p:sldId id="1867" r:id="rId16"/>
    <p:sldId id="1868" r:id="rId17"/>
    <p:sldId id="1869" r:id="rId18"/>
    <p:sldId id="1870" r:id="rId19"/>
    <p:sldId id="1871" r:id="rId20"/>
    <p:sldId id="1872" r:id="rId21"/>
    <p:sldId id="1873" r:id="rId22"/>
    <p:sldId id="1874" r:id="rId23"/>
    <p:sldId id="1875" r:id="rId24"/>
    <p:sldId id="1876" r:id="rId25"/>
    <p:sldId id="1080" r:id="rId26"/>
    <p:sldId id="1925" r:id="rId27"/>
    <p:sldId id="1888" r:id="rId28"/>
    <p:sldId id="1889" r:id="rId29"/>
    <p:sldId id="1890" r:id="rId30"/>
    <p:sldId id="1891" r:id="rId31"/>
    <p:sldId id="1892" r:id="rId32"/>
    <p:sldId id="1893" r:id="rId33"/>
    <p:sldId id="1894" r:id="rId34"/>
    <p:sldId id="1895" r:id="rId35"/>
    <p:sldId id="1896" r:id="rId36"/>
    <p:sldId id="1877" r:id="rId37"/>
    <p:sldId id="1897" r:id="rId38"/>
    <p:sldId id="1898" r:id="rId39"/>
    <p:sldId id="1899" r:id="rId40"/>
    <p:sldId id="1900" r:id="rId41"/>
    <p:sldId id="1901" r:id="rId42"/>
    <p:sldId id="1902" r:id="rId43"/>
    <p:sldId id="1903" r:id="rId44"/>
    <p:sldId id="1904" r:id="rId45"/>
    <p:sldId id="1905" r:id="rId46"/>
    <p:sldId id="1906" r:id="rId47"/>
    <p:sldId id="1907" r:id="rId48"/>
    <p:sldId id="1908" r:id="rId49"/>
    <p:sldId id="1909" r:id="rId50"/>
    <p:sldId id="1910" r:id="rId51"/>
    <p:sldId id="1911" r:id="rId52"/>
    <p:sldId id="1912" r:id="rId53"/>
    <p:sldId id="1913" r:id="rId54"/>
    <p:sldId id="1914" r:id="rId55"/>
    <p:sldId id="1915" r:id="rId56"/>
    <p:sldId id="1916" r:id="rId57"/>
    <p:sldId id="1917" r:id="rId58"/>
    <p:sldId id="1918" r:id="rId59"/>
    <p:sldId id="1919" r:id="rId60"/>
    <p:sldId id="1920" r:id="rId61"/>
    <p:sldId id="1921" r:id="rId62"/>
    <p:sldId id="1922" r:id="rId63"/>
    <p:sldId id="1923" r:id="rId64"/>
    <p:sldId id="1924" r:id="rId65"/>
    <p:sldId id="1887" r:id="rId66"/>
    <p:sldId id="1850" r:id="rId67"/>
    <p:sldId id="1885" r:id="rId68"/>
    <p:sldId id="986" r:id="rId69"/>
    <p:sldId id="1878" r:id="rId70"/>
    <p:sldId id="1879" r:id="rId71"/>
    <p:sldId id="1880" r:id="rId72"/>
    <p:sldId id="984" r:id="rId73"/>
    <p:sldId id="1882" r:id="rId74"/>
    <p:sldId id="1883" r:id="rId75"/>
    <p:sldId id="1884" r:id="rId76"/>
    <p:sldId id="1926" r:id="rId77"/>
    <p:sldId id="1886" r:id="rId78"/>
    <p:sldId id="257" r:id="rId79"/>
    <p:sldId id="258" r:id="rId80"/>
    <p:sldId id="259" r:id="rId81"/>
    <p:sldId id="260" r:id="rId82"/>
    <p:sldId id="261" r:id="rId83"/>
    <p:sldId id="263" r:id="rId84"/>
  </p:sldIdLst>
  <p:sldSz cx="18288000" cy="10287000"/>
  <p:notesSz cx="6858000" cy="9144000"/>
  <p:embeddedFontLst>
    <p:embeddedFont>
      <p:font typeface="思源黑体" panose="02010600030101010101" charset="-122"/>
      <p:regular r:id="rId86"/>
    </p:embeddedFont>
    <p:embeddedFont>
      <p:font typeface="思源黑体-粗体 Bold" panose="02010600030101010101" charset="-122"/>
      <p:regular r:id="rId87"/>
    </p:embeddedFont>
    <p:embeddedFont>
      <p:font typeface="字由文艺黑" panose="02010600030101010101" charset="-122"/>
      <p:regular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mbria Math" panose="02040503050406030204" pitchFamily="18" charset="0"/>
      <p:regular r:id="rId93"/>
    </p:embeddedFont>
    <p:embeddedFont>
      <p:font typeface="Century Gothic" panose="020B0502020202020204" pitchFamily="34" charset="0"/>
      <p:regular r:id="rId94"/>
      <p:bold r:id="rId95"/>
      <p:italic r:id="rId96"/>
      <p:boldItalic r:id="rId97"/>
    </p:embeddedFont>
    <p:embeddedFont>
      <p:font typeface="等线" panose="02010600030101010101" pitchFamily="2" charset="-122"/>
      <p:regular r:id="rId98"/>
      <p:bold r:id="rId99"/>
    </p:embeddedFont>
    <p:embeddedFont>
      <p:font typeface="微软雅黑" panose="020B0503020204020204" pitchFamily="34" charset="-122"/>
      <p:regular r:id="rId100"/>
      <p:bold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2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5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72251-0B36-4D6D-A57C-01F3545BBA78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ED064-D41B-4B50-AB38-E3846DF3D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386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首先以</a:t>
                </a:r>
                <a:r>
                  <a:rPr lang="en-US" altLang="zh-CN" dirty="0"/>
                  <a:t>56*56</a:t>
                </a:r>
                <a:r>
                  <a:rPr lang="zh-CN" altLang="en-US" dirty="0"/>
                  <a:t>的图片为例，假设以</a:t>
                </a:r>
                <a:r>
                  <a:rPr lang="en-US" altLang="zh-CN" dirty="0"/>
                  <a:t>7*7</a:t>
                </a:r>
                <a:r>
                  <a:rPr lang="zh-CN" altLang="en-US" dirty="0"/>
                  <a:t>的窗口划分，那么这个图片便会被划分为</a:t>
                </a:r>
                <a:r>
                  <a:rPr lang="en-US" altLang="zh-CN" dirty="0"/>
                  <a:t>8*8</a:t>
                </a:r>
                <a:r>
                  <a:rPr lang="zh-CN" altLang="en-US" dirty="0"/>
                  <a:t>个窗口，每个窗口都如右侧所示是由</a:t>
                </a:r>
                <a:r>
                  <a:rPr lang="en-US" altLang="zh-CN" dirty="0"/>
                  <a:t>7*7</a:t>
                </a:r>
                <a:r>
                  <a:rPr lang="zh-CN" altLang="en-US" dirty="0"/>
                  <a:t>的小</a:t>
                </a:r>
                <a:r>
                  <a:rPr lang="en-US" altLang="zh-CN" dirty="0"/>
                  <a:t>patch</a:t>
                </a:r>
                <a:r>
                  <a:rPr lang="zh-CN" altLang="en-US" dirty="0"/>
                  <a:t>组成的。</a:t>
                </a:r>
                <a:endParaRPr lang="en-US" altLang="zh-CN" dirty="0"/>
              </a:p>
              <a:p>
                <a:r>
                  <a:rPr lang="zh-CN" altLang="en-US" dirty="0"/>
                  <a:t>而</a:t>
                </a:r>
                <a:r>
                  <a:rPr lang="en-US" altLang="zh-CN" dirty="0"/>
                  <a:t>self-attention</a:t>
                </a:r>
                <a:r>
                  <a:rPr lang="zh-CN" altLang="en-US" dirty="0"/>
                  <a:t>便是在这样的小窗口中计算的。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000" dirty="0"/>
                  <a:t>（下方式子中</a:t>
                </a:r>
                <a:r>
                  <a:rPr lang="en-US" altLang="zh-CN" sz="1000" dirty="0"/>
                  <a:t>MSA</a:t>
                </a:r>
                <a:r>
                  <a:rPr lang="zh-CN" altLang="en-US" sz="1000" dirty="0"/>
                  <a:t>表示的是</a:t>
                </a:r>
                <a:r>
                  <a:rPr lang="en-US" altLang="zh-CN" sz="1000" dirty="0"/>
                  <a:t>Transformer</a:t>
                </a:r>
                <a:r>
                  <a:rPr lang="zh-CN" altLang="en-US" sz="1000" dirty="0"/>
                  <a:t>的计算复杂度，我们来看一下上面的计算过程，</a:t>
                </a:r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输入的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数据需要分别乘一个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的嵌入矩阵得到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的三个矩阵，也就是</a:t>
                </a:r>
                <a:r>
                  <a:rPr lang="en-US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、</a:t>
                </a:r>
                <a:r>
                  <a:rPr lang="en-US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k</a:t>
                </a:r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、</a:t>
                </a:r>
                <a:r>
                  <a:rPr lang="en-US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。这一步的计算复杂度为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3×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  <m:sSup>
                      <m:sSupPr>
                        <m:ctrlPr>
                          <a:rPr lang="zh-CN" altLang="zh-CN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12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；随后</a:t>
                </a:r>
                <a:r>
                  <a:rPr lang="en-US" altLang="zh-CN" sz="1200" kern="10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q,k</a:t>
                </a:r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计算</a:t>
                </a:r>
                <a:r>
                  <a:rPr lang="en-US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attention</a:t>
                </a:r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也就是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的矩阵乘以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矩阵的转置，得到一个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的矩阵，其计算复杂度是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h𝑤</m:t>
                            </m:r>
                          </m:e>
                        </m:d>
                      </m:e>
                      <m:sup>
                        <m:r>
                          <a:rPr lang="en-US" altLang="zh-CN" sz="12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；接着是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</a:t>
                </a:r>
                <a:r>
                  <a:rPr lang="en-US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attention</a:t>
                </a:r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矩阵与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</a:t>
                </a:r>
                <a:r>
                  <a:rPr lang="en-US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value</a:t>
                </a:r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矩阵相乘，得到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的矩阵，其计算复杂度同样为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2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200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h𝑤</m:t>
                            </m:r>
                          </m:e>
                        </m:d>
                      </m:e>
                      <m:sup>
                        <m:r>
                          <a:rPr lang="en-US" altLang="zh-CN" sz="12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；最后通过</a:t>
                </a:r>
                <a:r>
                  <a:rPr lang="en-US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project linear</a:t>
                </a:r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映射为想要的维度，同样是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乘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×</m:t>
                    </m:r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，其计算复杂度为</a:t>
                </a:r>
                <a14:m>
                  <m:oMath xmlns:m="http://schemas.openxmlformats.org/officeDocument/2006/math">
                    <m:r>
                      <a:rPr lang="en-US" altLang="zh-CN" sz="1200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h𝑤</m:t>
                    </m:r>
                    <m:sSup>
                      <m:sSupPr>
                        <m:ctrlPr>
                          <a:rPr lang="zh-CN" altLang="zh-CN" sz="12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𝐶</m:t>
                        </m:r>
                      </m:e>
                      <m:sup>
                        <m:r>
                          <a:rPr lang="en-US" altLang="zh-CN" sz="1200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。</a:t>
                </a:r>
                <a:r>
                  <a:rPr lang="zh-CN" altLang="en-US" sz="12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）</a:t>
                </a:r>
                <a:endParaRPr lang="zh-CN" altLang="zh-CN" sz="12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r>
                  <a:rPr lang="zh-CN" altLang="en-US" dirty="0"/>
                  <a:t>下方（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）式是全局计算</a:t>
                </a:r>
                <a:r>
                  <a:rPr lang="en-US" altLang="zh-CN" dirty="0"/>
                  <a:t>self-attention</a:t>
                </a:r>
                <a:r>
                  <a:rPr lang="zh-CN" altLang="en-US" dirty="0"/>
                  <a:t>的复杂度，那么我们假设窗口大小</a:t>
                </a:r>
                <a:r>
                  <a:rPr lang="en-US" altLang="zh-CN" dirty="0"/>
                  <a:t>M*M</a:t>
                </a:r>
                <a:r>
                  <a:rPr lang="zh-CN" altLang="en-US" dirty="0"/>
                  <a:t>那么提式子中的</a:t>
                </a:r>
                <a:r>
                  <a:rPr lang="en-US" altLang="zh-CN" dirty="0" err="1"/>
                  <a:t>h,w</a:t>
                </a:r>
                <a:r>
                  <a:rPr lang="zh-CN" altLang="en-US" dirty="0"/>
                  <a:t>便可以得到一个窗口的复杂度，此时再乘上窗口的数量便得到了</a:t>
                </a:r>
                <a:r>
                  <a:rPr lang="en-US" altLang="zh-CN" dirty="0" err="1"/>
                  <a:t>Swin</a:t>
                </a:r>
                <a:r>
                  <a:rPr lang="en-US" altLang="zh-CN" dirty="0"/>
                  <a:t>-Transformer</a:t>
                </a:r>
                <a:r>
                  <a:rPr lang="zh-CN" altLang="en-US" dirty="0"/>
                  <a:t>中</a:t>
                </a:r>
                <a:r>
                  <a:rPr lang="en-US" altLang="zh-CN" dirty="0"/>
                  <a:t>self-attention</a:t>
                </a:r>
                <a:r>
                  <a:rPr lang="zh-CN" altLang="en-US" dirty="0"/>
                  <a:t>的计算复杂度了。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7B50-7E74-4C18-AF1C-3173648C112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37B50-7E74-4C18-AF1C-3173648C1128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44001" y="0"/>
            <a:ext cx="7971389" cy="10287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6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99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E018B5-22D7-41D5-A31D-BEBAC4CB0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5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524449" y="1420882"/>
            <a:ext cx="15503802" cy="79868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700" b="1" dirty="0">
                <a:latin typeface="+mn-ea"/>
                <a:cs typeface="+mn-ea"/>
              </a:rPr>
              <a:t>SSM</a:t>
            </a:r>
            <a:r>
              <a:rPr lang="zh-CN" altLang="en-US" sz="2700" b="1" dirty="0">
                <a:latin typeface="+mn-ea"/>
                <a:cs typeface="+mn-ea"/>
              </a:rPr>
              <a:t>框架：</a:t>
            </a:r>
          </a:p>
          <a:p>
            <a:pPr marL="685800" lvl="1" indent="685800"/>
            <a:endParaRPr lang="zh-CN" altLang="en-US" sz="2700" b="1" dirty="0">
              <a:latin typeface="+mn-ea"/>
              <a:cs typeface="+mn-ea"/>
            </a:endParaRPr>
          </a:p>
          <a:p>
            <a:pPr marL="685800" lvl="1" indent="685800"/>
            <a:r>
              <a:rPr lang="en-US" altLang="zh-CN" sz="2700" b="1" dirty="0">
                <a:latin typeface="+mn-ea"/>
                <a:cs typeface="+mn-ea"/>
              </a:rPr>
              <a:t>Spring</a:t>
            </a:r>
            <a:r>
              <a:rPr lang="zh-CN" altLang="en-US" sz="2700" b="1" dirty="0">
                <a:latin typeface="+mn-ea"/>
                <a:cs typeface="+mn-ea"/>
              </a:rPr>
              <a:t>、</a:t>
            </a:r>
            <a:r>
              <a:rPr lang="en-US" altLang="zh-CN" sz="2700" b="1" dirty="0" err="1">
                <a:latin typeface="+mn-ea"/>
                <a:cs typeface="+mn-ea"/>
              </a:rPr>
              <a:t>SpringMVC</a:t>
            </a:r>
            <a:r>
              <a:rPr lang="zh-CN" altLang="en-US" sz="2700" b="1" dirty="0">
                <a:latin typeface="+mn-ea"/>
                <a:cs typeface="+mn-ea"/>
              </a:rPr>
              <a:t>、</a:t>
            </a:r>
            <a:r>
              <a:rPr lang="en-US" altLang="zh-CN" sz="2700" b="1" dirty="0" err="1">
                <a:latin typeface="+mn-ea"/>
                <a:cs typeface="+mn-ea"/>
              </a:rPr>
              <a:t>Mybaits</a:t>
            </a:r>
            <a:r>
              <a:rPr lang="zh-CN" altLang="en-US" sz="2700" b="1" dirty="0">
                <a:latin typeface="+mn-ea"/>
                <a:cs typeface="+mn-ea"/>
              </a:rPr>
              <a:t>全部学习</a:t>
            </a:r>
          </a:p>
          <a:p>
            <a:pPr marL="685800" lvl="1" indent="685800"/>
            <a:endParaRPr lang="zh-CN" altLang="en-US" sz="2700" b="1" dirty="0">
              <a:latin typeface="+mn-ea"/>
              <a:cs typeface="+mn-ea"/>
            </a:endParaRPr>
          </a:p>
          <a:p>
            <a:pPr marL="685800" lvl="1" indent="685800"/>
            <a:r>
              <a:rPr lang="zh-CN" altLang="en-US" sz="2700" b="1" dirty="0">
                <a:latin typeface="+mn-ea"/>
                <a:cs typeface="+mn-ea"/>
              </a:rPr>
              <a:t>其中</a:t>
            </a:r>
            <a:r>
              <a:rPr lang="en-US" altLang="zh-CN" sz="2700" b="1" dirty="0">
                <a:latin typeface="+mn-ea"/>
                <a:cs typeface="+mn-ea"/>
              </a:rPr>
              <a:t>Spring</a:t>
            </a:r>
            <a:r>
              <a:rPr lang="zh-CN" altLang="en-US" sz="2700" b="1" dirty="0">
                <a:latin typeface="+mn-ea"/>
                <a:cs typeface="+mn-ea"/>
              </a:rPr>
              <a:t>的</a:t>
            </a:r>
            <a:r>
              <a:rPr lang="en-US" altLang="zh-CN" sz="2700" b="1" dirty="0">
                <a:latin typeface="+mn-ea"/>
                <a:cs typeface="+mn-ea"/>
              </a:rPr>
              <a:t>IOC</a:t>
            </a:r>
            <a:r>
              <a:rPr lang="zh-CN" altLang="en-US" sz="2700" b="1" dirty="0">
                <a:latin typeface="+mn-ea"/>
                <a:cs typeface="+mn-ea"/>
              </a:rPr>
              <a:t>、</a:t>
            </a:r>
            <a:r>
              <a:rPr lang="en-US" altLang="zh-CN" sz="2700" b="1" dirty="0">
                <a:latin typeface="+mn-ea"/>
                <a:cs typeface="+mn-ea"/>
              </a:rPr>
              <a:t>AOP</a:t>
            </a:r>
            <a:r>
              <a:rPr lang="zh-CN" altLang="en-US" sz="2700" b="1" dirty="0">
                <a:latin typeface="+mn-ea"/>
                <a:cs typeface="+mn-ea"/>
              </a:rPr>
              <a:t>相关内容为重点</a:t>
            </a:r>
          </a:p>
          <a:p>
            <a:pPr marL="685800" lvl="1" indent="685800"/>
            <a:endParaRPr lang="zh-CN" altLang="en-US" sz="2700" b="1" dirty="0">
              <a:latin typeface="+mn-ea"/>
              <a:cs typeface="+mn-ea"/>
            </a:endParaRPr>
          </a:p>
          <a:p>
            <a:r>
              <a:rPr lang="en-US" altLang="zh-CN" sz="2700" b="1" dirty="0" err="1">
                <a:latin typeface="+mn-ea"/>
                <a:cs typeface="+mn-ea"/>
              </a:rPr>
              <a:t>SpringBoot</a:t>
            </a:r>
            <a:r>
              <a:rPr lang="zh-CN" altLang="en-US" sz="2700" b="1" dirty="0">
                <a:latin typeface="+mn-ea"/>
                <a:cs typeface="+mn-ea"/>
              </a:rPr>
              <a:t>：</a:t>
            </a:r>
          </a:p>
          <a:p>
            <a:endParaRPr lang="zh-CN" altLang="en-US" sz="2700" b="1" dirty="0">
              <a:latin typeface="+mn-ea"/>
              <a:cs typeface="+mn-ea"/>
            </a:endParaRPr>
          </a:p>
          <a:p>
            <a:pPr marL="685800" lvl="1" indent="685800"/>
            <a:r>
              <a:rPr lang="zh-CN" altLang="en-US" sz="2700" b="1" dirty="0">
                <a:latin typeface="+mn-ea"/>
                <a:cs typeface="+mn-ea"/>
              </a:rPr>
              <a:t>底线是会使用，建议学习全部内容</a:t>
            </a:r>
          </a:p>
          <a:p>
            <a:pPr marL="685800" lvl="1" indent="685800"/>
            <a:endParaRPr lang="zh-CN" altLang="en-US" sz="2700" b="1" dirty="0">
              <a:latin typeface="+mn-ea"/>
              <a:cs typeface="+mn-ea"/>
            </a:endParaRPr>
          </a:p>
          <a:p>
            <a:pPr marL="685800" lvl="1" indent="685800"/>
            <a:r>
              <a:rPr lang="zh-CN" altLang="en-US" sz="2700" b="1" dirty="0">
                <a:latin typeface="+mn-ea"/>
                <a:cs typeface="+mn-ea"/>
              </a:rPr>
              <a:t>重点是启动过程、自动装配原理、各注解作用</a:t>
            </a:r>
          </a:p>
          <a:p>
            <a:pPr marL="685800" lvl="1" indent="685800"/>
            <a:endParaRPr lang="zh-CN" altLang="en-US" sz="2700" b="1" dirty="0">
              <a:latin typeface="+mn-ea"/>
              <a:cs typeface="+mn-ea"/>
            </a:endParaRPr>
          </a:p>
          <a:p>
            <a:pPr marL="685800" lvl="1" indent="685800"/>
            <a:r>
              <a:rPr lang="zh-CN" altLang="en-US" sz="2700" b="1" dirty="0">
                <a:latin typeface="+mn-ea"/>
                <a:cs typeface="+mn-ea"/>
              </a:rPr>
              <a:t>时间足够建议阅读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启动过程、自动装配原理、各注解的底层实现源码</a:t>
            </a:r>
            <a:endParaRPr lang="zh-CN" altLang="en-US" sz="2700" b="1" dirty="0">
              <a:latin typeface="+mn-ea"/>
              <a:cs typeface="+mn-ea"/>
            </a:endParaRPr>
          </a:p>
          <a:p>
            <a:pPr marL="685800" lvl="1" indent="685800"/>
            <a:endParaRPr lang="zh-CN" altLang="en-US" sz="2700" b="1" dirty="0">
              <a:latin typeface="+mn-ea"/>
              <a:cs typeface="+mn-ea"/>
            </a:endParaRPr>
          </a:p>
          <a:p>
            <a:r>
              <a:rPr lang="en-US" altLang="zh-CN" sz="2700" b="1" dirty="0" err="1">
                <a:latin typeface="+mn-ea"/>
                <a:cs typeface="+mn-ea"/>
              </a:rPr>
              <a:t>SpringCloud</a:t>
            </a:r>
            <a:r>
              <a:rPr lang="zh-CN" altLang="en-US" sz="2700" b="1" dirty="0">
                <a:latin typeface="+mn-ea"/>
                <a:cs typeface="+mn-ea"/>
              </a:rPr>
              <a:t>：可跳过该部分学习</a:t>
            </a:r>
          </a:p>
          <a:p>
            <a:endParaRPr lang="zh-CN" altLang="en-US" sz="2700" b="1" dirty="0">
              <a:latin typeface="+mn-ea"/>
              <a:cs typeface="+mn-ea"/>
            </a:endParaRPr>
          </a:p>
          <a:p>
            <a:pPr marL="685800" lvl="1" indent="685800"/>
            <a:r>
              <a:rPr lang="zh-CN" altLang="en-US" sz="2700" b="1" dirty="0">
                <a:latin typeface="+mn-ea"/>
                <a:cs typeface="+mn-ea"/>
              </a:rPr>
              <a:t>学习目的是了解微服务的分布式架构，时间较紧可直接跳过</a:t>
            </a:r>
          </a:p>
          <a:p>
            <a:pPr marL="685800" lvl="1" indent="685800"/>
            <a:endParaRPr lang="zh-CN" altLang="en-US" sz="2700" b="1" dirty="0">
              <a:latin typeface="+mn-ea"/>
              <a:cs typeface="+mn-ea"/>
            </a:endParaRPr>
          </a:p>
          <a:p>
            <a:pPr marL="685800" lvl="1" indent="685800"/>
            <a:r>
              <a:rPr lang="zh-CN" altLang="en-US" sz="2700" b="1" dirty="0">
                <a:latin typeface="+mn-ea"/>
                <a:cs typeface="+mn-ea"/>
              </a:rPr>
              <a:t>重点是了解集群配置、注册中心、</a:t>
            </a:r>
            <a:r>
              <a:rPr lang="en-US" altLang="zh-CN" sz="2700" b="1" dirty="0">
                <a:latin typeface="+mn-ea"/>
                <a:cs typeface="+mn-ea"/>
              </a:rPr>
              <a:t>CAP</a:t>
            </a:r>
            <a:r>
              <a:rPr lang="zh-CN" altLang="en-US" sz="2700" b="1" dirty="0">
                <a:latin typeface="+mn-ea"/>
                <a:cs typeface="+mn-ea"/>
              </a:rPr>
              <a:t>原则、负载均衡、服务降级、路由网关等概念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406513" y="1921094"/>
            <a:ext cx="15503802" cy="7155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700" b="1" dirty="0">
                <a:latin typeface="+mn-ea"/>
                <a:cs typeface="+mn-ea"/>
              </a:rPr>
              <a:t>JVM</a:t>
            </a:r>
            <a:r>
              <a:rPr lang="zh-CN" altLang="en-US" sz="2700" b="1" dirty="0">
                <a:latin typeface="+mn-ea"/>
                <a:cs typeface="+mn-ea"/>
              </a:rPr>
              <a:t>内容：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以《深入理解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Java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虚拟机》一书为例</a:t>
            </a:r>
            <a:endParaRPr lang="zh-CN" altLang="en-US" sz="2700" b="1" dirty="0">
              <a:latin typeface="+mn-ea"/>
              <a:cs typeface="+mn-ea"/>
            </a:endParaRPr>
          </a:p>
          <a:p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</a:rPr>
              <a:t>第二章</a:t>
            </a:r>
            <a:r>
              <a:rPr lang="en-US" altLang="zh-CN" sz="2700" b="1" dirty="0">
                <a:latin typeface="+mn-ea"/>
                <a:cs typeface="+mn-ea"/>
              </a:rPr>
              <a:t> </a:t>
            </a:r>
            <a:r>
              <a:rPr lang="zh-CN" altLang="en-US" sz="2700" b="1" dirty="0">
                <a:latin typeface="+mn-ea"/>
                <a:cs typeface="+mn-ea"/>
              </a:rPr>
              <a:t>内存区域（重点）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</a:rPr>
              <a:t>第三章</a:t>
            </a:r>
            <a:r>
              <a:rPr lang="en-US" altLang="zh-CN" sz="2700" b="1" dirty="0">
                <a:latin typeface="+mn-ea"/>
                <a:cs typeface="+mn-ea"/>
              </a:rPr>
              <a:t> GC</a:t>
            </a:r>
            <a:r>
              <a:rPr lang="zh-CN" altLang="en-US" sz="2700" b="1" dirty="0">
                <a:latin typeface="+mn-ea"/>
                <a:cs typeface="+mn-ea"/>
              </a:rPr>
              <a:t>与内存分配（重点）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</a:rPr>
              <a:t>第六章</a:t>
            </a:r>
            <a:r>
              <a:rPr lang="en-US" altLang="zh-CN" sz="2700" b="1" dirty="0">
                <a:latin typeface="+mn-ea"/>
                <a:cs typeface="+mn-ea"/>
              </a:rPr>
              <a:t> </a:t>
            </a:r>
            <a:r>
              <a:rPr lang="zh-CN" altLang="en-US" sz="2700" b="1" dirty="0">
                <a:latin typeface="+mn-ea"/>
                <a:cs typeface="+mn-ea"/>
              </a:rPr>
              <a:t>类文件结构（有时间尽量读）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</a:rPr>
              <a:t>第七章</a:t>
            </a:r>
            <a:r>
              <a:rPr lang="en-US" altLang="zh-CN" sz="2700" b="1" dirty="0">
                <a:latin typeface="+mn-ea"/>
                <a:cs typeface="+mn-ea"/>
              </a:rPr>
              <a:t> </a:t>
            </a:r>
            <a:r>
              <a:rPr lang="zh-CN" altLang="en-US" sz="2700" b="1" dirty="0">
                <a:latin typeface="+mn-ea"/>
                <a:cs typeface="+mn-ea"/>
              </a:rPr>
              <a:t>类加载机制（重点）</a:t>
            </a:r>
          </a:p>
          <a:p>
            <a:pPr marL="342900" lvl="1" indent="342900"/>
            <a:endParaRPr lang="en-US" altLang="zh-CN" sz="2700" b="1" dirty="0">
              <a:latin typeface="+mn-ea"/>
              <a:cs typeface="+mn-ea"/>
            </a:endParaRPr>
          </a:p>
          <a:p>
            <a:pPr marL="342900" lvl="1" indent="342900"/>
            <a:endParaRPr lang="en-US" altLang="zh-CN" sz="2700" b="1" dirty="0">
              <a:latin typeface="+mn-ea"/>
              <a:cs typeface="+mn-ea"/>
            </a:endParaRPr>
          </a:p>
          <a:p>
            <a:r>
              <a:rPr lang="zh-CN" altLang="en-US" sz="2700" b="1" dirty="0">
                <a:latin typeface="+mn-ea"/>
                <a:cs typeface="+mn-ea"/>
              </a:rPr>
              <a:t>并发编程内容：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zh-CN" sz="2700" b="1" dirty="0">
                <a:latin typeface="+mn-ea"/>
                <a:cs typeface="+mn-ea"/>
              </a:rPr>
              <a:t>重点：</a:t>
            </a:r>
            <a:r>
              <a:rPr lang="en-US" altLang="zh-CN" sz="2700" b="1" dirty="0">
                <a:latin typeface="+mn-ea"/>
                <a:cs typeface="+mn-ea"/>
              </a:rPr>
              <a:t>JMM</a:t>
            </a:r>
            <a:r>
              <a:rPr lang="zh-CN" altLang="en-US" sz="2700" b="1" dirty="0">
                <a:latin typeface="+mn-ea"/>
                <a:cs typeface="+mn-ea"/>
              </a:rPr>
              <a:t>、</a:t>
            </a:r>
            <a:r>
              <a:rPr lang="en-US" altLang="zh-CN" sz="2700" b="1" dirty="0" err="1">
                <a:latin typeface="+mn-ea"/>
                <a:cs typeface="+mn-ea"/>
              </a:rPr>
              <a:t>valatile</a:t>
            </a:r>
            <a:r>
              <a:rPr lang="zh-CN" altLang="en-US" sz="2700" b="1" dirty="0">
                <a:latin typeface="+mn-ea"/>
                <a:cs typeface="+mn-ea"/>
              </a:rPr>
              <a:t>、</a:t>
            </a:r>
            <a:r>
              <a:rPr lang="en-US" altLang="zh-CN" sz="2700" b="1" dirty="0">
                <a:latin typeface="+mn-ea"/>
                <a:cs typeface="+mn-ea"/>
              </a:rPr>
              <a:t>CAS</a:t>
            </a:r>
            <a:r>
              <a:rPr lang="zh-CN" altLang="en-US" sz="2700" b="1" dirty="0">
                <a:latin typeface="+mn-ea"/>
                <a:cs typeface="+mn-ea"/>
              </a:rPr>
              <a:t>、</a:t>
            </a:r>
            <a:r>
              <a:rPr lang="en-US" altLang="zh-CN" sz="2700" b="1" dirty="0">
                <a:latin typeface="+mn-ea"/>
                <a:cs typeface="+mn-ea"/>
              </a:rPr>
              <a:t>Atomic</a:t>
            </a:r>
            <a:r>
              <a:rPr lang="zh-CN" altLang="en-US" sz="2700" b="1" dirty="0">
                <a:latin typeface="+mn-ea"/>
                <a:cs typeface="+mn-ea"/>
              </a:rPr>
              <a:t>类、各种锁（如偏向锁、自选锁）、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AQS</a:t>
            </a:r>
            <a:r>
              <a:rPr lang="zh-CN" altLang="zh-CN" sz="2700" b="1" dirty="0">
                <a:latin typeface="+mn-ea"/>
                <a:cs typeface="+mn-ea"/>
                <a:sym typeface="+mn-ea"/>
              </a:rPr>
              <a:t>原理、</a:t>
            </a:r>
            <a:r>
              <a:rPr lang="en-US" altLang="zh-CN" sz="2700" b="1" dirty="0">
                <a:latin typeface="+mn-ea"/>
                <a:cs typeface="+mn-ea"/>
              </a:rPr>
              <a:t>Synchronized</a:t>
            </a:r>
            <a:r>
              <a:rPr lang="zh-CN" altLang="zh-CN" sz="2700" b="1" dirty="0">
                <a:latin typeface="+mn-ea"/>
                <a:cs typeface="+mn-ea"/>
              </a:rPr>
              <a:t>、</a:t>
            </a:r>
            <a:r>
              <a:rPr lang="en-US" altLang="zh-CN" sz="2700" b="1" dirty="0" err="1">
                <a:latin typeface="+mn-ea"/>
                <a:cs typeface="+mn-ea"/>
              </a:rPr>
              <a:t>ReentrentLock</a:t>
            </a:r>
            <a:r>
              <a:rPr lang="zh-CN" altLang="en-US" sz="2700" b="1" dirty="0">
                <a:latin typeface="+mn-ea"/>
                <a:cs typeface="+mn-ea"/>
              </a:rPr>
              <a:t>、</a:t>
            </a:r>
            <a:r>
              <a:rPr lang="en-US" altLang="zh-CN" sz="2700" b="1" dirty="0" err="1">
                <a:latin typeface="+mn-ea"/>
                <a:cs typeface="+mn-ea"/>
              </a:rPr>
              <a:t>ConcurrentHashMap</a:t>
            </a:r>
            <a:r>
              <a:rPr lang="zh-CN" altLang="en-US" sz="2700" b="1" dirty="0">
                <a:latin typeface="+mn-ea"/>
                <a:cs typeface="+mn-ea"/>
              </a:rPr>
              <a:t>、线程池、</a:t>
            </a:r>
            <a:r>
              <a:rPr lang="en-US" altLang="zh-CN" sz="2700" b="1" dirty="0" err="1">
                <a:latin typeface="+mn-ea"/>
                <a:cs typeface="+mn-ea"/>
              </a:rPr>
              <a:t>ThreadLocal</a:t>
            </a:r>
            <a:r>
              <a:rPr lang="zh-CN" altLang="en-US" sz="2700" b="1" dirty="0">
                <a:latin typeface="+mn-ea"/>
                <a:cs typeface="+mn-ea"/>
              </a:rPr>
              <a:t>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</a:rPr>
              <a:t>有条件建议完整阅读《</a:t>
            </a:r>
            <a:r>
              <a:rPr lang="en-US" altLang="zh-CN" sz="2700" b="1" dirty="0">
                <a:latin typeface="+mn-ea"/>
                <a:cs typeface="+mn-ea"/>
              </a:rPr>
              <a:t>Java</a:t>
            </a:r>
            <a:r>
              <a:rPr lang="zh-CN" altLang="en-US" sz="2700" b="1" dirty="0">
                <a:latin typeface="+mn-ea"/>
                <a:cs typeface="+mn-ea"/>
              </a:rPr>
              <a:t>并发编程的艺术》</a:t>
            </a:r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795250" y="1487108"/>
            <a:ext cx="15503802" cy="79868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>
                <a:latin typeface="+mn-ea"/>
                <a:cs typeface="+mn-ea"/>
              </a:rPr>
              <a:t>依赖管理：</a:t>
            </a:r>
            <a:r>
              <a:rPr lang="en-US" altLang="zh-CN" sz="2700" b="1" dirty="0">
                <a:latin typeface="+mn-ea"/>
                <a:cs typeface="+mn-ea"/>
              </a:rPr>
              <a:t>Maven</a:t>
            </a:r>
            <a:endParaRPr lang="zh-CN" altLang="en-US" sz="2700" b="1" dirty="0">
              <a:latin typeface="+mn-ea"/>
              <a:cs typeface="+mn-ea"/>
            </a:endParaRPr>
          </a:p>
          <a:p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</a:rPr>
              <a:t>底线是会用，时间足够最好去学习一下理论基础</a:t>
            </a:r>
          </a:p>
          <a:p>
            <a:pPr marL="342900" lvl="1" indent="342900"/>
            <a:endParaRPr lang="en-US" altLang="zh-CN" sz="2700" b="1" dirty="0">
              <a:latin typeface="+mn-ea"/>
              <a:cs typeface="+mn-ea"/>
            </a:endParaRPr>
          </a:p>
          <a:p>
            <a:pPr marL="342900" lvl="1" indent="342900"/>
            <a:endParaRPr lang="en-US" altLang="zh-CN" sz="2700" b="1" dirty="0">
              <a:latin typeface="+mn-ea"/>
              <a:cs typeface="+mn-ea"/>
            </a:endParaRPr>
          </a:p>
          <a:p>
            <a:r>
              <a:rPr lang="zh-CN" altLang="en-US" sz="2700" b="1" dirty="0">
                <a:latin typeface="+mn-ea"/>
                <a:cs typeface="+mn-ea"/>
              </a:rPr>
              <a:t>版本控制：</a:t>
            </a:r>
            <a:r>
              <a:rPr lang="en-US" altLang="zh-CN" sz="2700" b="1" dirty="0">
                <a:latin typeface="+mn-ea"/>
                <a:cs typeface="+mn-ea"/>
              </a:rPr>
              <a:t>Git</a:t>
            </a:r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zh-CN" sz="2700" b="1" dirty="0">
                <a:latin typeface="+mn-ea"/>
                <a:cs typeface="+mn-ea"/>
              </a:rPr>
              <a:t>底线是会用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，时间足够最好去学习一下理论基础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r>
              <a:rPr lang="zh-CN" altLang="en-US" sz="2700" b="1" dirty="0">
                <a:latin typeface="+mn-ea"/>
                <a:cs typeface="+mn-ea"/>
                <a:sym typeface="+mn-ea"/>
              </a:rPr>
              <a:t>数据库：</a:t>
            </a:r>
            <a:r>
              <a:rPr lang="en-US" altLang="zh-CN" sz="2700" b="1" dirty="0" err="1">
                <a:latin typeface="+mn-ea"/>
                <a:cs typeface="+mn-ea"/>
                <a:sym typeface="+mn-ea"/>
              </a:rPr>
              <a:t>MySql</a:t>
            </a:r>
            <a:endParaRPr lang="en-US" altLang="zh-CN" sz="2700" b="1" dirty="0">
              <a:latin typeface="+mn-ea"/>
              <a:cs typeface="+mn-ea"/>
              <a:sym typeface="+mn-ea"/>
            </a:endParaRPr>
          </a:p>
          <a:p>
            <a:endParaRPr lang="en-US" altLang="zh-CN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基础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SQL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语言如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DML</a:t>
            </a:r>
            <a:r>
              <a:rPr lang="zh-CN" altLang="zh-CN" sz="2700" b="1" dirty="0">
                <a:latin typeface="+mn-ea"/>
                <a:cs typeface="+mn-ea"/>
                <a:sym typeface="+mn-ea"/>
              </a:rPr>
              <a:t>、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DQL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（必会）</a:t>
            </a:r>
            <a:endParaRPr lang="en-US" altLang="zh-CN" sz="2700" b="1" dirty="0">
              <a:latin typeface="+mn-ea"/>
              <a:cs typeface="+mn-ea"/>
              <a:sym typeface="+mn-ea"/>
            </a:endParaRPr>
          </a:p>
          <a:p>
            <a:endParaRPr lang="en-US" altLang="zh-CN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约束、多表查询（必会）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事务、索引、锁、</a:t>
            </a:r>
            <a:r>
              <a:rPr lang="en-US" altLang="zh-CN" sz="2700" b="1" dirty="0" err="1">
                <a:latin typeface="+mn-ea"/>
                <a:cs typeface="+mn-ea"/>
                <a:sym typeface="+mn-ea"/>
              </a:rPr>
              <a:t>InnoDB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引擎知识如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MVCC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、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redo log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、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undo log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等（重点）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主从复制、分库分表（有条件尽量学习，否则至少知道有这么回事，知道主从延迟等）</a:t>
            </a:r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394273" y="1233032"/>
            <a:ext cx="14323344" cy="8402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>
                <a:latin typeface="+mn-ea"/>
                <a:cs typeface="+mn-ea"/>
              </a:rPr>
              <a:t>缓存：</a:t>
            </a:r>
            <a:r>
              <a:rPr lang="en-US" altLang="zh-CN" sz="2700" b="1" dirty="0">
                <a:latin typeface="+mn-ea"/>
                <a:cs typeface="+mn-ea"/>
              </a:rPr>
              <a:t>Redis</a:t>
            </a:r>
            <a:endParaRPr lang="zh-CN" altLang="en-US" sz="2700" b="1" dirty="0">
              <a:latin typeface="+mn-ea"/>
              <a:cs typeface="+mn-ea"/>
            </a:endParaRPr>
          </a:p>
          <a:p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几种数据类型、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Redis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实现分布式锁、持久化、单线程模型、过期淘汰机制等（必会）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常见数据类型的源码实现（建议）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缓存数据库一致性、缓存穿透、缓存击穿、缓存雪崩等（重点）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其他相关场景题如设计抽奖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/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热点系统等（重点，建议结合自身项目和公司面经进行学习）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r>
              <a:rPr lang="zh-CN" altLang="en-US" sz="2700" b="1" dirty="0">
                <a:latin typeface="+mn-ea"/>
                <a:cs typeface="+mn-ea"/>
                <a:sym typeface="+mn-ea"/>
              </a:rPr>
              <a:t>消息中间件：推荐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RabbitMQ 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或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 Kafka</a:t>
            </a:r>
          </a:p>
          <a:p>
            <a:endParaRPr lang="en-US" altLang="zh-CN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基础概念学习（如</a:t>
            </a:r>
            <a:r>
              <a:rPr lang="en-US" altLang="zh-CN" sz="2700" b="1" dirty="0">
                <a:latin typeface="+mn-ea"/>
                <a:cs typeface="+mn-ea"/>
                <a:sym typeface="+mn-ea"/>
              </a:rPr>
              <a:t>RabbitMQ</a:t>
            </a:r>
            <a:r>
              <a:rPr lang="zh-CN" altLang="en-US" sz="2700" b="1" dirty="0">
                <a:latin typeface="+mn-ea"/>
                <a:cs typeface="+mn-ea"/>
                <a:sym typeface="+mn-ea"/>
              </a:rPr>
              <a:t>的整体架构、交换器类型等）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各种消息队列特点及选型（重点）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消息队列作用，消息延迟、丢失、重复的处理（重点）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  <a:sym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  <a:sym typeface="+mn-ea"/>
              </a:rPr>
              <a:t>其他相关场景题（重点，建议结合自身项目和公司面经进行学习）</a:t>
            </a:r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3483091" y="2757179"/>
            <a:ext cx="12415034" cy="5909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>
                <a:latin typeface="+mn-ea"/>
                <a:cs typeface="+mn-ea"/>
              </a:rPr>
              <a:t>项目：核心是吃透</a:t>
            </a:r>
            <a:r>
              <a:rPr lang="en-US" altLang="zh-CN" sz="2700" b="1" dirty="0">
                <a:latin typeface="+mn-ea"/>
                <a:cs typeface="+mn-ea"/>
              </a:rPr>
              <a:t>,</a:t>
            </a:r>
            <a:r>
              <a:rPr lang="zh-CN" altLang="en-US" sz="2700" b="1" dirty="0">
                <a:latin typeface="+mn-ea"/>
                <a:cs typeface="+mn-ea"/>
              </a:rPr>
              <a:t>建议</a:t>
            </a:r>
            <a:r>
              <a:rPr lang="en-US" altLang="zh-CN" sz="2700" b="1" dirty="0">
                <a:latin typeface="+mn-ea"/>
                <a:cs typeface="+mn-ea"/>
              </a:rPr>
              <a:t>1-2</a:t>
            </a:r>
            <a:r>
              <a:rPr lang="zh-CN" altLang="en-US" sz="2700" b="1" dirty="0">
                <a:latin typeface="+mn-ea"/>
                <a:cs typeface="+mn-ea"/>
              </a:rPr>
              <a:t>个</a:t>
            </a:r>
          </a:p>
          <a:p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</a:rPr>
              <a:t>主要目的：充实简历</a:t>
            </a:r>
            <a:r>
              <a:rPr lang="en-US" altLang="zh-CN" sz="2700" b="1" dirty="0">
                <a:latin typeface="+mn-ea"/>
                <a:cs typeface="+mn-ea"/>
              </a:rPr>
              <a:t> + </a:t>
            </a:r>
            <a:r>
              <a:rPr lang="zh-CN" altLang="en-US" sz="2700" b="1" dirty="0">
                <a:latin typeface="+mn-ea"/>
                <a:cs typeface="+mn-ea"/>
              </a:rPr>
              <a:t>引导面试官问你了解的知识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</a:rPr>
              <a:t>获得途径：企业实习、实验室横向、自己寻找（</a:t>
            </a:r>
            <a:r>
              <a:rPr lang="en-US" altLang="zh-CN" sz="2700" b="1" dirty="0">
                <a:latin typeface="+mn-ea"/>
                <a:cs typeface="+mn-ea"/>
              </a:rPr>
              <a:t>B</a:t>
            </a:r>
            <a:r>
              <a:rPr lang="zh-CN" altLang="en-US" sz="2700" b="1" dirty="0">
                <a:latin typeface="+mn-ea"/>
                <a:cs typeface="+mn-ea"/>
              </a:rPr>
              <a:t>站或</a:t>
            </a:r>
            <a:r>
              <a:rPr lang="en-US" altLang="zh-CN" sz="2700" b="1" dirty="0">
                <a:latin typeface="+mn-ea"/>
                <a:cs typeface="+mn-ea"/>
              </a:rPr>
              <a:t>GitHub</a:t>
            </a:r>
            <a:r>
              <a:rPr lang="zh-CN" altLang="en-US" sz="2700" b="1" dirty="0">
                <a:latin typeface="+mn-ea"/>
                <a:cs typeface="+mn-ea"/>
              </a:rPr>
              <a:t>）</a:t>
            </a:r>
            <a:endParaRPr lang="en-US" altLang="zh-CN" sz="2700" b="1" dirty="0">
              <a:latin typeface="+mn-ea"/>
              <a:cs typeface="+mn-ea"/>
            </a:endParaRPr>
          </a:p>
          <a:p>
            <a:pPr marL="342900" lvl="1" indent="342900"/>
            <a:endParaRPr lang="en-US" altLang="zh-CN" sz="2700" b="1" dirty="0">
              <a:latin typeface="+mn-ea"/>
              <a:cs typeface="+mn-ea"/>
            </a:endParaRPr>
          </a:p>
          <a:p>
            <a:r>
              <a:rPr lang="zh-CN" altLang="en-US" sz="2700" b="1" dirty="0">
                <a:latin typeface="+mn-ea"/>
                <a:cs typeface="+mn-ea"/>
              </a:rPr>
              <a:t>建议：</a:t>
            </a:r>
          </a:p>
          <a:p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</a:rPr>
              <a:t>企业实习期间项目含金量更高，自己参与度不足可以靠了解程度弥补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</a:rPr>
              <a:t>实验室或自己找的项目最好存在高并发</a:t>
            </a:r>
            <a:r>
              <a:rPr lang="en-US" altLang="zh-CN" sz="2700" b="1" dirty="0">
                <a:latin typeface="+mn-ea"/>
                <a:cs typeface="+mn-ea"/>
              </a:rPr>
              <a:t>/</a:t>
            </a:r>
            <a:r>
              <a:rPr lang="zh-CN" altLang="en-US" sz="2700" b="1" dirty="0">
                <a:latin typeface="+mn-ea"/>
                <a:cs typeface="+mn-ea"/>
              </a:rPr>
              <a:t>分布式</a:t>
            </a:r>
          </a:p>
          <a:p>
            <a:pPr marL="342900" lvl="1" indent="342900"/>
            <a:endParaRPr lang="zh-CN" altLang="en-US" sz="2700" b="1" dirty="0">
              <a:latin typeface="+mn-ea"/>
              <a:cs typeface="+mn-ea"/>
            </a:endParaRPr>
          </a:p>
          <a:p>
            <a:pPr marL="342900" lvl="1" indent="342900"/>
            <a:r>
              <a:rPr lang="zh-CN" altLang="en-US" sz="2700" b="1" dirty="0">
                <a:latin typeface="+mn-ea"/>
                <a:cs typeface="+mn-ea"/>
              </a:rPr>
              <a:t>项目提问点集中在：该项目内所用技术栈的相关问题、目前项目难点和不足</a:t>
            </a:r>
          </a:p>
          <a:p>
            <a:pPr marL="342900" lvl="1" indent="342900"/>
            <a:endParaRPr lang="en-US" altLang="zh-CN" sz="2700" b="1" dirty="0">
              <a:latin typeface="+mn-ea"/>
              <a:cs typeface="+mn-ea"/>
            </a:endParaRPr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5113424" y="2385458"/>
            <a:ext cx="8757950" cy="5909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>
                <a:sym typeface="+mn-ea"/>
              </a:rPr>
              <a:t>找实习途径：</a:t>
            </a:r>
          </a:p>
          <a:p>
            <a:endParaRPr lang="zh-CN" altLang="en-US" sz="2700" b="1" dirty="0"/>
          </a:p>
          <a:p>
            <a:r>
              <a:rPr lang="zh-CN" altLang="en-US" sz="2700" b="1" dirty="0"/>
              <a:t>	</a:t>
            </a:r>
            <a:r>
              <a:rPr lang="zh-CN" altLang="en-US" sz="2700" b="1" dirty="0">
                <a:sym typeface="+mn-ea"/>
              </a:rPr>
              <a:t>各就业群信息</a:t>
            </a:r>
          </a:p>
          <a:p>
            <a:endParaRPr lang="zh-CN" altLang="en-US" sz="2700" b="1" dirty="0">
              <a:sym typeface="+mn-ea"/>
            </a:endParaRPr>
          </a:p>
          <a:p>
            <a:pPr marL="685800" lvl="1" indent="685800"/>
            <a:r>
              <a:rPr lang="zh-CN" altLang="en-US" sz="2700" b="1" dirty="0">
                <a:sym typeface="+mn-ea"/>
              </a:rPr>
              <a:t>师兄师姐内推</a:t>
            </a:r>
          </a:p>
          <a:p>
            <a:pPr marL="685800" lvl="1" indent="685800"/>
            <a:endParaRPr lang="zh-CN" altLang="en-US" sz="2700" b="1" dirty="0">
              <a:sym typeface="+mn-ea"/>
            </a:endParaRPr>
          </a:p>
          <a:p>
            <a:pPr marL="685800" lvl="1" indent="685800"/>
            <a:r>
              <a:rPr lang="zh-CN" altLang="en-US" sz="2700" b="1" dirty="0">
                <a:sym typeface="+mn-ea"/>
              </a:rPr>
              <a:t>牛客网、实习僧、各公司招聘官网、朋友圈</a:t>
            </a:r>
            <a:endParaRPr lang="en-US" altLang="zh-CN" sz="2700" b="1" dirty="0">
              <a:sym typeface="+mn-ea"/>
            </a:endParaRPr>
          </a:p>
          <a:p>
            <a:r>
              <a:rPr lang="en-US" altLang="zh-CN" sz="2700" b="1" dirty="0">
                <a:latin typeface="+mn-ea"/>
                <a:cs typeface="+mn-ea"/>
              </a:rPr>
              <a:t>Tips</a:t>
            </a:r>
            <a:r>
              <a:rPr lang="zh-CN" altLang="en-US" sz="2700" b="1" dirty="0">
                <a:latin typeface="+mn-ea"/>
                <a:cs typeface="+mn-ea"/>
              </a:rPr>
              <a:t>：</a:t>
            </a:r>
          </a:p>
          <a:p>
            <a:r>
              <a:rPr lang="zh-CN" altLang="en-US" sz="2700" b="1" dirty="0"/>
              <a:t>	寒假日常实习更好找</a:t>
            </a:r>
          </a:p>
          <a:p>
            <a:r>
              <a:rPr lang="zh-CN" altLang="en-US" sz="2700" b="1" dirty="0"/>
              <a:t>	</a:t>
            </a:r>
          </a:p>
          <a:p>
            <a:pPr marL="685800" lvl="1" indent="685800"/>
            <a:r>
              <a:rPr lang="zh-CN" altLang="en-US" sz="2700" b="1" dirty="0"/>
              <a:t>平时多关注信息</a:t>
            </a:r>
          </a:p>
          <a:p>
            <a:pPr marL="685800" lvl="1" indent="685800"/>
            <a:endParaRPr lang="zh-CN" altLang="en-US" sz="2700" b="1" dirty="0"/>
          </a:p>
          <a:p>
            <a:r>
              <a:rPr lang="zh-CN" altLang="en-US" sz="2700" b="1" dirty="0"/>
              <a:t>	暑期实习类似秋招，去前打听转正率</a:t>
            </a:r>
          </a:p>
          <a:p>
            <a:pPr marL="685800" lvl="1" indent="685800"/>
            <a:endParaRPr lang="zh-CN" altLang="en-US" sz="2700" b="1" dirty="0">
              <a:sym typeface="+mn-ea"/>
            </a:endParaRPr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raphic 18"/>
          <p:cNvSpPr/>
          <p:nvPr/>
        </p:nvSpPr>
        <p:spPr>
          <a:xfrm>
            <a:off x="1597157" y="1594661"/>
            <a:ext cx="7542968" cy="675420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" name="Graphic 18"/>
          <p:cNvSpPr/>
          <p:nvPr/>
        </p:nvSpPr>
        <p:spPr>
          <a:xfrm flipH="1">
            <a:off x="9140123" y="1594661"/>
            <a:ext cx="7899200" cy="675420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394274" y="2359658"/>
            <a:ext cx="11679536" cy="54938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>
                <a:sym typeface="+mn-ea"/>
              </a:rPr>
              <a:t>首要判断前提：是否有转正</a:t>
            </a:r>
            <a:r>
              <a:rPr lang="en-US" altLang="zh-CN" sz="2700" b="1" dirty="0">
                <a:sym typeface="+mn-ea"/>
              </a:rPr>
              <a:t>HC</a:t>
            </a:r>
            <a:r>
              <a:rPr lang="zh-CN" altLang="en-US" sz="2700" b="1" dirty="0">
                <a:sym typeface="+mn-ea"/>
              </a:rPr>
              <a:t>？</a:t>
            </a:r>
          </a:p>
          <a:p>
            <a:endParaRPr lang="zh-CN" altLang="en-US" sz="2700" b="1" dirty="0"/>
          </a:p>
          <a:p>
            <a:r>
              <a:rPr lang="zh-CN" altLang="en-US" sz="2700" b="1" dirty="0"/>
              <a:t>	</a:t>
            </a:r>
            <a:r>
              <a:rPr lang="zh-CN" altLang="en-US" sz="2700" b="1" dirty="0">
                <a:sym typeface="+mn-ea"/>
              </a:rPr>
              <a:t>不考虑转正：普通状态工作</a:t>
            </a:r>
            <a:r>
              <a:rPr lang="en-US" altLang="zh-CN" sz="2700" b="1" dirty="0">
                <a:sym typeface="+mn-ea"/>
              </a:rPr>
              <a:t> </a:t>
            </a:r>
            <a:r>
              <a:rPr lang="en-US" altLang="en-US" sz="2700" b="1" dirty="0">
                <a:sym typeface="+mn-ea"/>
              </a:rPr>
              <a:t>+ </a:t>
            </a:r>
            <a:r>
              <a:rPr lang="zh-CN" altLang="en-US" sz="2700" b="1" dirty="0">
                <a:sym typeface="+mn-ea"/>
              </a:rPr>
              <a:t>多熟悉业务</a:t>
            </a:r>
            <a:r>
              <a:rPr lang="en-US" altLang="zh-CN" sz="2700" b="1" dirty="0">
                <a:sym typeface="+mn-ea"/>
              </a:rPr>
              <a:t> + </a:t>
            </a:r>
            <a:r>
              <a:rPr lang="zh-CN" altLang="en-US" sz="2700" b="1" dirty="0">
                <a:sym typeface="+mn-ea"/>
              </a:rPr>
              <a:t>提前准备秋招八股等</a:t>
            </a:r>
          </a:p>
          <a:p>
            <a:pPr marL="685800" lvl="1" indent="685800"/>
            <a:r>
              <a:rPr lang="zh-CN" altLang="en-US" sz="2700" b="1" dirty="0"/>
              <a:t>考虑转正：开卷</a:t>
            </a:r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r>
              <a:rPr lang="zh-CN" altLang="en-US" sz="2700" b="1" dirty="0"/>
              <a:t>如何收集信息？</a:t>
            </a:r>
          </a:p>
          <a:p>
            <a:endParaRPr lang="zh-CN" altLang="en-US" sz="2700" b="1" dirty="0"/>
          </a:p>
          <a:p>
            <a:r>
              <a:rPr lang="zh-CN" altLang="en-US" sz="2700" b="1" dirty="0"/>
              <a:t>	往届师兄师姐（未必准确）</a:t>
            </a:r>
          </a:p>
          <a:p>
            <a:r>
              <a:rPr lang="zh-CN" altLang="en-US" sz="2700" b="1" dirty="0"/>
              <a:t>	同事、</a:t>
            </a:r>
            <a:r>
              <a:rPr lang="en-US" altLang="zh-CN" sz="2700" b="1" dirty="0"/>
              <a:t>mentor</a:t>
            </a:r>
            <a:r>
              <a:rPr lang="zh-CN" altLang="en-US" sz="2700" b="1" dirty="0"/>
              <a:t>、</a:t>
            </a:r>
            <a:r>
              <a:rPr lang="en-US" altLang="zh-CN" sz="2700" b="1" dirty="0"/>
              <a:t>leader</a:t>
            </a:r>
            <a:r>
              <a:rPr lang="zh-CN" altLang="en-US" sz="2700" b="1" dirty="0"/>
              <a:t>（可能存在隐瞒、误导）</a:t>
            </a:r>
          </a:p>
          <a:p>
            <a:r>
              <a:rPr lang="zh-CN" altLang="en-US" sz="2700" b="1" dirty="0"/>
              <a:t>	自己观察（往届留用情况、翻阅公司文档）</a:t>
            </a:r>
          </a:p>
          <a:p>
            <a:pPr marL="685800" lvl="1" indent="685800"/>
            <a:endParaRPr lang="zh-CN" altLang="en-US" sz="27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8796321" y="129037"/>
            <a:ext cx="8833221" cy="9370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3763494" y="3174422"/>
            <a:ext cx="15503802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>
                <a:sym typeface="+mn-ea"/>
              </a:rPr>
              <a:t>翻阅公司文档：信息绝对真实！</a:t>
            </a:r>
          </a:p>
          <a:p>
            <a:endParaRPr lang="zh-CN" altLang="en-US" sz="2700" b="1" dirty="0"/>
          </a:p>
          <a:p>
            <a:endParaRPr lang="zh-CN" altLang="en-US" sz="2700" b="1" dirty="0"/>
          </a:p>
          <a:p>
            <a:r>
              <a:rPr lang="zh-CN" altLang="en-US" sz="2700" b="1" dirty="0"/>
              <a:t>	学习（项目相关文档、学习资料）</a:t>
            </a:r>
          </a:p>
          <a:p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了解人事结构（观察文档创建者、管理者，聚餐团建人员等）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公司招聘情况与面试考察点（招聘漏斗、学历要求等）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其他机密（留用结果、晋升标准等）</a:t>
            </a:r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047682" y="1927927"/>
            <a:ext cx="15503802" cy="67403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/>
              <a:t>留用评价标准：核心是</a:t>
            </a:r>
            <a:r>
              <a:rPr lang="en-US" altLang="zh-CN" sz="2700" b="1" dirty="0"/>
              <a:t>leader</a:t>
            </a:r>
            <a:r>
              <a:rPr lang="zh-CN" altLang="en-US" sz="2700" b="1" dirty="0"/>
              <a:t>评价</a:t>
            </a:r>
          </a:p>
          <a:p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平时表现</a:t>
            </a:r>
            <a:r>
              <a:rPr lang="en-US" altLang="zh-CN" sz="2700" b="1" dirty="0"/>
              <a:t>	</a:t>
            </a:r>
            <a:r>
              <a:rPr lang="zh-CN" altLang="en-US" sz="2700" b="1" dirty="0"/>
              <a:t>（基础，提升同组和</a:t>
            </a:r>
            <a:r>
              <a:rPr lang="en-US" altLang="zh-CN" sz="2700" b="1" dirty="0"/>
              <a:t>mentor</a:t>
            </a:r>
            <a:r>
              <a:rPr lang="zh-CN" altLang="en-US" sz="2700" b="1" dirty="0"/>
              <a:t>评价）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业务串讲</a:t>
            </a:r>
            <a:r>
              <a:rPr lang="en-US" altLang="zh-CN" sz="2700" b="1" dirty="0"/>
              <a:t>	</a:t>
            </a:r>
            <a:r>
              <a:rPr lang="zh-CN" altLang="en-US" sz="2700" b="1" dirty="0"/>
              <a:t>（重要提分点，向</a:t>
            </a:r>
            <a:r>
              <a:rPr lang="en-US" altLang="zh-CN" sz="2700" b="1" dirty="0"/>
              <a:t>leader</a:t>
            </a:r>
            <a:r>
              <a:rPr lang="zh-CN" altLang="en-US" sz="2700" b="1" dirty="0"/>
              <a:t>、同组展现的机会）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留用申请</a:t>
            </a:r>
            <a:r>
              <a:rPr lang="en-US" altLang="zh-CN" sz="2700" b="1" dirty="0"/>
              <a:t>	</a:t>
            </a:r>
            <a:r>
              <a:rPr lang="zh-CN" altLang="en-US" sz="2700" b="1" dirty="0"/>
              <a:t>（工作与学习成果总结，向</a:t>
            </a:r>
            <a:r>
              <a:rPr lang="en-US" altLang="zh-CN" sz="2700" b="1" dirty="0"/>
              <a:t>leader</a:t>
            </a:r>
            <a:r>
              <a:rPr lang="zh-CN" altLang="en-US" sz="2700" b="1" dirty="0"/>
              <a:t>、大</a:t>
            </a:r>
            <a:r>
              <a:rPr lang="en-US" altLang="zh-CN" sz="2700" b="1" dirty="0"/>
              <a:t>leader</a:t>
            </a:r>
            <a:r>
              <a:rPr lang="zh-CN" altLang="en-US" sz="2700" b="1" dirty="0"/>
              <a:t>和外组展现）</a:t>
            </a:r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r>
              <a:rPr lang="zh-CN" altLang="en-US" sz="2700" b="1" dirty="0"/>
              <a:t>如何提升评价：</a:t>
            </a:r>
          </a:p>
          <a:p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团队融入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做事表现</a:t>
            </a:r>
          </a:p>
          <a:p>
            <a:pPr marL="685800" lvl="1" indent="685800"/>
            <a:endParaRPr lang="zh-CN" altLang="en-US" sz="2700" b="1" dirty="0"/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215368" y="2297762"/>
            <a:ext cx="15503802" cy="63248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/>
              <a:t>团队融入：最简单的方法是与组内同事行为同步</a:t>
            </a:r>
          </a:p>
          <a:p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刚来时不要过于热情、表现，但也不能社恐。打招呼、一起吃饭是必要的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逐渐展露羽翼，推荐过程</a:t>
            </a:r>
            <a:r>
              <a:rPr lang="en-US" altLang="zh-CN" sz="2700" b="1" dirty="0"/>
              <a:t>1</a:t>
            </a:r>
            <a:r>
              <a:rPr lang="zh-CN" altLang="en-US" sz="2700" b="1" dirty="0"/>
              <a:t>个月，之后大致融入（记住你的实习生身份！）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zh-CN" sz="2700" b="1" dirty="0"/>
              <a:t>低调做人、高调做事（会议、讨论时适当表达自己经过思考的看法很有帮助）</a:t>
            </a:r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r>
              <a:rPr lang="zh-CN" altLang="en-US" sz="2700" b="1" dirty="0"/>
              <a:t>细节：</a:t>
            </a:r>
          </a:p>
          <a:p>
            <a:pPr marL="685800" lvl="1" indent="685800"/>
            <a:r>
              <a:rPr lang="zh-CN" altLang="en-US" sz="2700" b="1" dirty="0">
                <a:sym typeface="+mn-ea"/>
              </a:rPr>
              <a:t>送同组相同礼物（一定是组内惯例，且近期有老员工送过）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>
                <a:sym typeface="+mn-ea"/>
              </a:rPr>
              <a:t>不要得罪人（不要过于相信对事不对人）</a:t>
            </a:r>
            <a:endParaRPr lang="zh-CN" altLang="en-US" sz="2700" b="1" dirty="0"/>
          </a:p>
          <a:p>
            <a:pPr marL="685800" lvl="1" indent="685800"/>
            <a:endParaRPr lang="zh-CN" altLang="en-US" sz="2700" b="1" dirty="0"/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123081">
            <a:off x="-1912176" y="-3824474"/>
            <a:ext cx="12581556" cy="1644647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53335" y="2299830"/>
            <a:ext cx="5569612" cy="0"/>
          </a:xfrm>
          <a:prstGeom prst="line">
            <a:avLst/>
          </a:prstGeom>
          <a:ln w="57150" cap="rnd">
            <a:solidFill>
              <a:srgbClr val="359C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53335" y="8630552"/>
            <a:ext cx="5569612" cy="0"/>
          </a:xfrm>
          <a:prstGeom prst="line">
            <a:avLst/>
          </a:prstGeom>
          <a:ln w="57150" cap="rnd">
            <a:solidFill>
              <a:srgbClr val="359CC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28700" y="1389079"/>
            <a:ext cx="8409186" cy="119039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35313" y="3600080"/>
            <a:ext cx="8523987" cy="137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10240">
                <a:solidFill>
                  <a:srgbClr val="359CC8"/>
                </a:solidFill>
                <a:latin typeface="字由文艺黑 Bold"/>
              </a:rPr>
              <a:t>Part 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35313" y="5420567"/>
            <a:ext cx="8523987" cy="136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10240">
                <a:solidFill>
                  <a:srgbClr val="359CC8"/>
                </a:solidFill>
                <a:ea typeface="字由文艺黑 Bold"/>
              </a:rPr>
              <a:t>个人分享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909043">
            <a:off x="-232129" y="513470"/>
            <a:ext cx="250628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013605" y="1921094"/>
            <a:ext cx="15503802" cy="7155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/>
              <a:t>重点与难点：与</a:t>
            </a:r>
            <a:r>
              <a:rPr lang="en-US" altLang="zh-CN" sz="2700" b="1" dirty="0"/>
              <a:t>mentor</a:t>
            </a:r>
            <a:r>
              <a:rPr lang="zh-CN" altLang="en-US" sz="2700" b="1" dirty="0"/>
              <a:t>的交往</a:t>
            </a:r>
          </a:p>
          <a:p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核心态度：尊敬、热情、上进、有思考、知分寸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思考利益共同点（分担部分工作压力，帮助</a:t>
            </a:r>
            <a:r>
              <a:rPr lang="en-US" altLang="zh-CN" sz="2700" b="1" dirty="0"/>
              <a:t>mentor</a:t>
            </a:r>
            <a:r>
              <a:rPr lang="zh-CN" altLang="en-US" sz="2700" b="1" dirty="0"/>
              <a:t>完成培养任务）</a:t>
            </a:r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pPr marL="685800" lvl="1" indent="685800"/>
            <a:endParaRPr lang="en-US" altLang="zh-CN" sz="2700" b="1" dirty="0"/>
          </a:p>
          <a:p>
            <a:r>
              <a:rPr lang="zh-CN" altLang="en-US" sz="2700" b="1" dirty="0"/>
              <a:t>细节：</a:t>
            </a:r>
          </a:p>
          <a:p>
            <a:pPr marL="685800" lvl="1" indent="685800"/>
            <a:r>
              <a:rPr lang="zh-CN" altLang="zh-CN" sz="2700" b="1" dirty="0">
                <a:sym typeface="+mn-ea"/>
              </a:rPr>
              <a:t>可以多问问题，但要先经过自己思考（如超过</a:t>
            </a:r>
            <a:r>
              <a:rPr lang="en-US" altLang="zh-CN" sz="2700" b="1" dirty="0">
                <a:sym typeface="+mn-ea"/>
              </a:rPr>
              <a:t>3</a:t>
            </a:r>
            <a:r>
              <a:rPr lang="zh-CN" altLang="en-US" sz="2700" b="1" dirty="0">
                <a:sym typeface="+mn-ea"/>
              </a:rPr>
              <a:t>小时或半天无法解决</a:t>
            </a:r>
            <a:r>
              <a:rPr lang="zh-CN" altLang="zh-CN" sz="2700" b="1" dirty="0">
                <a:sym typeface="+mn-ea"/>
              </a:rPr>
              <a:t>）</a:t>
            </a:r>
            <a:endParaRPr lang="zh-CN" altLang="en-US" sz="2700" b="1" dirty="0">
              <a:sym typeface="+mn-ea"/>
            </a:endParaRPr>
          </a:p>
          <a:p>
            <a:pPr marL="685800" lvl="1" indent="685800"/>
            <a:endParaRPr lang="zh-CN" altLang="zh-CN" sz="2700" b="1" dirty="0">
              <a:sym typeface="+mn-ea"/>
            </a:endParaRPr>
          </a:p>
          <a:p>
            <a:pPr marL="685800" lvl="1" indent="685800"/>
            <a:r>
              <a:rPr lang="zh-CN" altLang="zh-CN" sz="2700" b="1" dirty="0">
                <a:sym typeface="+mn-ea"/>
              </a:rPr>
              <a:t>不要过度打扰，建议每天</a:t>
            </a:r>
            <a:r>
              <a:rPr lang="en-US" altLang="zh-CN" sz="2700" b="1" dirty="0">
                <a:sym typeface="+mn-ea"/>
              </a:rPr>
              <a:t>1~2</a:t>
            </a:r>
            <a:r>
              <a:rPr lang="zh-CN" altLang="en-US" sz="2700" b="1" dirty="0">
                <a:sym typeface="+mn-ea"/>
              </a:rPr>
              <a:t>次吃饭节点前</a:t>
            </a:r>
            <a:r>
              <a:rPr lang="zh-CN" altLang="zh-CN" sz="2700" b="1" dirty="0">
                <a:sym typeface="+mn-ea"/>
              </a:rPr>
              <a:t>汇报工作进度</a:t>
            </a:r>
            <a:endParaRPr lang="zh-CN" altLang="zh-CN" sz="2700" b="1" dirty="0"/>
          </a:p>
          <a:p>
            <a:pPr marL="1371600" lvl="2" indent="685800"/>
            <a:endParaRPr lang="zh-CN" altLang="zh-CN" sz="2700" b="1" dirty="0"/>
          </a:p>
          <a:p>
            <a:pPr marL="685800" lvl="1" indent="685800"/>
            <a:r>
              <a:rPr lang="en-US" altLang="zh-CN" sz="2700" b="1" dirty="0">
                <a:sym typeface="+mn-ea"/>
              </a:rPr>
              <a:t>mentor</a:t>
            </a:r>
            <a:r>
              <a:rPr lang="zh-CN" altLang="en-US" sz="2700" b="1" dirty="0">
                <a:sym typeface="+mn-ea"/>
              </a:rPr>
              <a:t>忙着或不耐烦可以问同组其他人，也有助于与同事拉近关系</a:t>
            </a:r>
          </a:p>
          <a:p>
            <a:pPr marL="685800" lvl="1" indent="685800"/>
            <a:endParaRPr lang="zh-CN" altLang="en-US" sz="2700" b="1" dirty="0">
              <a:sym typeface="+mn-ea"/>
            </a:endParaRPr>
          </a:p>
          <a:p>
            <a:pPr marL="685800" lvl="1" indent="685800"/>
            <a:r>
              <a:rPr lang="zh-CN" altLang="en-US" sz="2700" b="1" dirty="0">
                <a:sym typeface="+mn-ea"/>
              </a:rPr>
              <a:t>各种对</a:t>
            </a:r>
            <a:r>
              <a:rPr lang="en-US" altLang="zh-CN" sz="2700" b="1" dirty="0">
                <a:sym typeface="+mn-ea"/>
              </a:rPr>
              <a:t>mentor</a:t>
            </a:r>
            <a:r>
              <a:rPr lang="zh-CN" altLang="en-US" sz="2700" b="1" dirty="0">
                <a:sym typeface="+mn-ea"/>
              </a:rPr>
              <a:t>的评价时多说好话</a:t>
            </a:r>
            <a:endParaRPr lang="zh-CN" altLang="en-US" sz="2700" b="1" dirty="0"/>
          </a:p>
          <a:p>
            <a:pPr marL="685800" lvl="1" indent="685800"/>
            <a:endParaRPr lang="zh-CN" altLang="en-US" sz="2700" b="1" dirty="0"/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047682" y="2456603"/>
            <a:ext cx="15503802" cy="4662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/>
              <a:t>做事表现：</a:t>
            </a:r>
          </a:p>
          <a:p>
            <a:endParaRPr lang="zh-CN" altLang="en-US" sz="2700" b="1" dirty="0"/>
          </a:p>
          <a:p>
            <a:pPr marL="685800" lvl="1" indent="685800"/>
            <a:r>
              <a:rPr lang="zh-CN" altLang="en-US" sz="2700" b="1" dirty="0">
                <a:sym typeface="+mn-ea"/>
              </a:rPr>
              <a:t>心态转变（</a:t>
            </a:r>
            <a:r>
              <a:rPr lang="zh-CN" altLang="zh-CN" sz="2700" b="1" dirty="0">
                <a:sym typeface="+mn-ea"/>
              </a:rPr>
              <a:t>第一步重点！职场为了工作而非学习，别人没有义务教你</a:t>
            </a:r>
            <a:r>
              <a:rPr lang="zh-CN" altLang="en-US" sz="2700" b="1" dirty="0">
                <a:sym typeface="+mn-ea"/>
              </a:rPr>
              <a:t>）</a:t>
            </a:r>
            <a:endParaRPr lang="zh-CN" altLang="en-US" sz="2700" b="1" dirty="0"/>
          </a:p>
          <a:p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技术基础（通过面试一般问题不大）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能力态度（认真、</a:t>
            </a:r>
            <a:r>
              <a:rPr lang="en-US" altLang="zh-CN" sz="2700" b="1" dirty="0"/>
              <a:t>90</a:t>
            </a:r>
            <a:r>
              <a:rPr lang="zh-CN" altLang="en-US" sz="2700" b="1" dirty="0"/>
              <a:t>分、有回音、主动沟通、主动要求任务）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zh-CN" sz="2700" b="1" dirty="0"/>
              <a:t>成长速度（包括技术、做事能力、业务视角等）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卷（</a:t>
            </a:r>
            <a:r>
              <a:rPr lang="zh-CN" altLang="en-US" sz="2700" b="1" dirty="0">
                <a:sym typeface="+mn-ea"/>
              </a:rPr>
              <a:t>工作量</a:t>
            </a:r>
            <a:r>
              <a:rPr lang="en-US" altLang="zh-CN" sz="2700" b="1" dirty="0">
                <a:sym typeface="+mn-ea"/>
              </a:rPr>
              <a:t> + </a:t>
            </a:r>
            <a:r>
              <a:rPr lang="zh-CN" altLang="en-US" sz="2700" b="1" dirty="0">
                <a:sym typeface="+mn-ea"/>
              </a:rPr>
              <a:t>学习</a:t>
            </a:r>
            <a:r>
              <a:rPr lang="en-US" altLang="zh-CN" sz="2700" b="1" dirty="0">
                <a:sym typeface="+mn-ea"/>
              </a:rPr>
              <a:t> + </a:t>
            </a:r>
            <a:r>
              <a:rPr lang="zh-CN" altLang="en-US" sz="2700" b="1" dirty="0">
                <a:sym typeface="+mn-ea"/>
              </a:rPr>
              <a:t>合群，不用太过</a:t>
            </a:r>
            <a:r>
              <a:rPr lang="zh-CN" altLang="en-US" sz="2700" b="1" dirty="0"/>
              <a:t>）</a:t>
            </a:r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571868" y="2956888"/>
            <a:ext cx="15503802" cy="3831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/>
              <a:t>注意：</a:t>
            </a:r>
          </a:p>
          <a:p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做事质量大于数量，有质量前提下提升贡献量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学习更多靠自己看公司内部文档，但提速要靠</a:t>
            </a:r>
            <a:r>
              <a:rPr lang="en-US" altLang="zh-CN" sz="2700" b="1" dirty="0"/>
              <a:t>mentor</a:t>
            </a:r>
            <a:r>
              <a:rPr lang="zh-CN" altLang="en-US" sz="2700" b="1" dirty="0"/>
              <a:t>和同事提点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事上练</a:t>
            </a:r>
            <a:r>
              <a:rPr lang="en-US" altLang="zh-CN" sz="2700" b="1" dirty="0"/>
              <a:t>70%</a:t>
            </a:r>
            <a:r>
              <a:rPr lang="zh-CN" altLang="en-US" sz="2700" b="1" dirty="0"/>
              <a:t>，职场人角度做事比学技术更重要。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有成长的同时尽可能多展示出来（日报周报、学习分享、技术方案评审</a:t>
            </a:r>
            <a:r>
              <a:rPr lang="en-US" altLang="zh-CN" sz="2700" b="1" dirty="0"/>
              <a:t>/Code Review</a:t>
            </a:r>
            <a:r>
              <a:rPr lang="zh-CN" altLang="en-US" sz="2700" b="1" dirty="0"/>
              <a:t>等）</a:t>
            </a:r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163822" y="2028820"/>
            <a:ext cx="15503802" cy="7155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/>
              <a:t>各种小技巧：</a:t>
            </a:r>
          </a:p>
          <a:p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极度重视日报周报（展示给同组、外组、大小</a:t>
            </a:r>
            <a:r>
              <a:rPr lang="en-US" altLang="zh-CN" sz="2700" b="1" dirty="0"/>
              <a:t>leader</a:t>
            </a:r>
            <a:r>
              <a:rPr lang="zh-CN" altLang="en-US" sz="2700" b="1" dirty="0"/>
              <a:t>所有人看，也便于最终写留用申请。注意在其中除了工作内容，也应该写学习内容和链接，再加上思考和感悟）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卷的时候可以早点去公司打卡，然后去吃饭上厕所。晚上没事学习，提前约车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提前打听业务串讲是哪块内容，今早开看。不懂得一点点问同组所有人（羊毛分开薅）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团建如果大家都喝，自己酒量好可以喝并适度表现，目的是拉近关系和留下印象。但注意身份、分寸和言多必失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与他组合作时重点表现，提升其他组如</a:t>
            </a:r>
            <a:r>
              <a:rPr lang="en-US" altLang="zh-CN" sz="2700" b="1" dirty="0"/>
              <a:t>QA</a:t>
            </a:r>
            <a:r>
              <a:rPr lang="zh-CN" altLang="en-US" sz="2700" b="1" dirty="0"/>
              <a:t>、前端、</a:t>
            </a:r>
            <a:r>
              <a:rPr lang="en-US" altLang="zh-CN" sz="2700" b="1" dirty="0"/>
              <a:t>PM</a:t>
            </a:r>
            <a:r>
              <a:rPr lang="zh-CN" altLang="en-US" sz="2700" b="1" dirty="0"/>
              <a:t>等同学看法。和实习生搭伙时多窜窜工位讨论，把事情做好同事双方领导看到都会很满意</a:t>
            </a:r>
          </a:p>
          <a:p>
            <a:pPr marL="685800" lvl="1" indent="685800"/>
            <a:endParaRPr lang="zh-CN" altLang="en-US" sz="2700" b="1" dirty="0"/>
          </a:p>
          <a:p>
            <a:pPr marL="685800" lvl="1" indent="685800"/>
            <a:r>
              <a:rPr lang="zh-CN" altLang="en-US" sz="2700" b="1" dirty="0"/>
              <a:t>给</a:t>
            </a:r>
            <a:r>
              <a:rPr lang="en-US" altLang="zh-CN" sz="2700" b="1" dirty="0"/>
              <a:t>mentor</a:t>
            </a:r>
            <a:r>
              <a:rPr lang="zh-CN" altLang="en-US" sz="2700" b="1" dirty="0"/>
              <a:t>送礼物要慎重，不要公开送，礼物别太贵重。表示不喜欢或害怕影响就别送了，改为给所有人送相同礼物（团队融入那里说过了）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184192" y="516906"/>
            <a:ext cx="8669819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5125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4262828" y="1997470"/>
            <a:ext cx="15503802" cy="75713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700" b="1" dirty="0"/>
              <a:t>网站：牛客网</a:t>
            </a:r>
          </a:p>
          <a:p>
            <a:r>
              <a:rPr lang="zh-CN" altLang="en-US" sz="2700" b="1" dirty="0"/>
              <a:t>	找工作抱怨/秀Offer</a:t>
            </a:r>
            <a:r>
              <a:rPr lang="en-US" altLang="zh-CN" sz="2700" b="1" dirty="0"/>
              <a:t>                           </a:t>
            </a:r>
            <a:r>
              <a:rPr lang="zh-CN" altLang="en-US" sz="2700" b="1" dirty="0"/>
              <a:t>（</a:t>
            </a:r>
            <a:r>
              <a:rPr lang="zh-CN" altLang="en-US" sz="2700" b="1" dirty="0">
                <a:latin typeface="Arial" panose="020B0604020202020204" pitchFamily="34" charset="0"/>
              </a:rPr>
              <a:t>×</a:t>
            </a:r>
            <a:r>
              <a:rPr lang="zh-CN" altLang="en-US" sz="2700" b="1" dirty="0"/>
              <a:t>）</a:t>
            </a:r>
          </a:p>
          <a:p>
            <a:r>
              <a:rPr lang="zh-CN" altLang="en-US" sz="2700" b="1" dirty="0"/>
              <a:t>	裁员、毁意向/offer</a:t>
            </a:r>
            <a:r>
              <a:rPr lang="en-US" altLang="zh-CN" sz="2700" b="1" dirty="0"/>
              <a:t>                            </a:t>
            </a:r>
            <a:r>
              <a:rPr lang="zh-CN" altLang="en-US" sz="2700" b="1" dirty="0"/>
              <a:t>（</a:t>
            </a:r>
            <a:r>
              <a:rPr lang="zh-CN" alt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zh-CN" altLang="en-US" sz="2700" b="1" dirty="0"/>
              <a:t>）</a:t>
            </a:r>
          </a:p>
          <a:p>
            <a:r>
              <a:rPr lang="zh-CN" altLang="en-US" sz="2700" b="1" dirty="0"/>
              <a:t>	项目缺人急招实习/正式</a:t>
            </a:r>
            <a:r>
              <a:rPr lang="en-US" altLang="zh-CN" sz="2700" b="1" dirty="0"/>
              <a:t>                   </a:t>
            </a:r>
            <a:r>
              <a:rPr lang="zh-CN" altLang="en-US" sz="2700" b="1" dirty="0"/>
              <a:t>  </a:t>
            </a:r>
            <a:r>
              <a:rPr lang="zh-CN" altLang="en-US" sz="2700" b="1" dirty="0">
                <a:sym typeface="+mn-ea"/>
              </a:rPr>
              <a:t>（</a:t>
            </a:r>
            <a:r>
              <a:rPr lang="zh-CN" altLang="en-US" sz="2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√</a:t>
            </a:r>
            <a:r>
              <a:rPr lang="zh-CN" altLang="en-US" sz="2700" b="1" dirty="0">
                <a:sym typeface="+mn-ea"/>
              </a:rPr>
              <a:t>）</a:t>
            </a:r>
            <a:endParaRPr lang="en-US" altLang="zh-CN" sz="2700" b="1" dirty="0">
              <a:sym typeface="+mn-ea"/>
            </a:endParaRPr>
          </a:p>
          <a:p>
            <a:endParaRPr lang="en-US" altLang="zh-CN" sz="2700" b="1" dirty="0"/>
          </a:p>
          <a:p>
            <a:endParaRPr lang="en-US" altLang="zh-CN" sz="2700" b="1" dirty="0"/>
          </a:p>
          <a:p>
            <a:r>
              <a:rPr lang="en-US" altLang="zh-CN" sz="2700" b="1" dirty="0"/>
              <a:t>APP</a:t>
            </a:r>
            <a:r>
              <a:rPr lang="zh-CN" altLang="en-US" sz="2700" b="1" dirty="0"/>
              <a:t>：脉脉</a:t>
            </a:r>
          </a:p>
          <a:p>
            <a:r>
              <a:rPr lang="zh-CN" altLang="en-US" sz="2700" b="1" dirty="0"/>
              <a:t>	秀薪资</a:t>
            </a:r>
            <a:r>
              <a:rPr lang="en-US" altLang="zh-CN" sz="2700" b="1" dirty="0"/>
              <a:t>                                                </a:t>
            </a:r>
            <a:r>
              <a:rPr lang="zh-CN" altLang="en-US" sz="2700" b="1" dirty="0"/>
              <a:t>（</a:t>
            </a:r>
            <a:r>
              <a:rPr lang="zh-CN" altLang="en-US" sz="2700" b="1" dirty="0">
                <a:latin typeface="Arial" panose="020B0604020202020204" pitchFamily="34" charset="0"/>
              </a:rPr>
              <a:t>×</a:t>
            </a:r>
            <a:r>
              <a:rPr lang="zh-CN" altLang="en-US" sz="2700" b="1" dirty="0"/>
              <a:t>）</a:t>
            </a:r>
          </a:p>
          <a:p>
            <a:r>
              <a:rPr lang="zh-CN" altLang="en-US" sz="2700" b="1" dirty="0"/>
              <a:t>	降本增效</a:t>
            </a:r>
            <a:r>
              <a:rPr lang="en-US" altLang="zh-CN" sz="2700" b="1" dirty="0"/>
              <a:t>/</a:t>
            </a:r>
            <a:r>
              <a:rPr lang="zh-CN" altLang="en-US" sz="2700" b="1" dirty="0"/>
              <a:t>裁员</a:t>
            </a:r>
            <a:r>
              <a:rPr lang="en-US" altLang="zh-CN" sz="2700" b="1" dirty="0"/>
              <a:t>                                    </a:t>
            </a:r>
            <a:r>
              <a:rPr lang="zh-CN" altLang="en-US" sz="2700" b="1" dirty="0"/>
              <a:t>（</a:t>
            </a:r>
            <a:r>
              <a:rPr lang="zh-CN" alt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zh-CN" altLang="en-US" sz="2700" b="1" dirty="0"/>
              <a:t>）</a:t>
            </a:r>
          </a:p>
          <a:p>
            <a:endParaRPr lang="en-US" altLang="zh-CN" sz="2700" b="1" dirty="0"/>
          </a:p>
          <a:p>
            <a:endParaRPr lang="en-US" altLang="zh-CN" sz="2700" b="1" dirty="0"/>
          </a:p>
          <a:p>
            <a:r>
              <a:rPr lang="zh-CN" altLang="en-US" sz="2700" b="1" dirty="0"/>
              <a:t>微信小程序：</a:t>
            </a:r>
            <a:r>
              <a:rPr lang="en-US" altLang="zh-CN" sz="2700" b="1" dirty="0" err="1"/>
              <a:t>OfferShow</a:t>
            </a:r>
            <a:endParaRPr lang="zh-CN" altLang="en-US" sz="2700" b="1" dirty="0"/>
          </a:p>
          <a:p>
            <a:r>
              <a:rPr lang="zh-CN" altLang="en-US" sz="2700" b="1" dirty="0"/>
              <a:t>	观察薪资变化情况</a:t>
            </a:r>
          </a:p>
          <a:p>
            <a:endParaRPr lang="en-US" altLang="zh-CN" sz="2700" b="1" dirty="0"/>
          </a:p>
          <a:p>
            <a:endParaRPr lang="en-US" altLang="zh-CN" sz="2700" b="1" dirty="0"/>
          </a:p>
          <a:p>
            <a:r>
              <a:rPr lang="zh-CN" altLang="en-US" sz="2700" b="1" dirty="0"/>
              <a:t>其他：百度、财报、师兄师姐等</a:t>
            </a:r>
          </a:p>
          <a:p>
            <a:r>
              <a:rPr lang="zh-CN" altLang="en-US" sz="2700" b="1" dirty="0"/>
              <a:t>	形势政策、公司去年盈利状况、询问</a:t>
            </a:r>
            <a:r>
              <a:rPr lang="en-US" altLang="zh-CN" sz="2700" b="1" dirty="0"/>
              <a:t>HC</a:t>
            </a:r>
            <a:r>
              <a:rPr lang="zh-CN" altLang="en-US" sz="2700" b="1" dirty="0"/>
              <a:t>等</a:t>
            </a:r>
          </a:p>
          <a:p>
            <a:endParaRPr lang="zh-CN" altLang="en-US" sz="2700" b="1" dirty="0"/>
          </a:p>
        </p:txBody>
      </p:sp>
      <p:sp>
        <p:nvSpPr>
          <p:cNvPr id="3" name="Graphic 18"/>
          <p:cNvSpPr/>
          <p:nvPr/>
        </p:nvSpPr>
        <p:spPr>
          <a:xfrm>
            <a:off x="1086722" y="1037944"/>
            <a:ext cx="8053404" cy="8669819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5" name="Graphic 18"/>
          <p:cNvSpPr/>
          <p:nvPr/>
        </p:nvSpPr>
        <p:spPr>
          <a:xfrm flipH="1">
            <a:off x="9140125" y="1037943"/>
            <a:ext cx="7899200" cy="866982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5216475" y="7126206"/>
            <a:ext cx="7745802" cy="1993557"/>
          </a:xfrm>
          <a:custGeom>
            <a:avLst/>
            <a:gdLst>
              <a:gd name="connsiteX0" fmla="*/ 2311241 w 7105650"/>
              <a:gd name="connsiteY0" fmla="*/ 1829276 h 1828800"/>
              <a:gd name="connsiteX1" fmla="*/ 915829 w 7105650"/>
              <a:gd name="connsiteY1" fmla="*/ 1602581 h 1828800"/>
              <a:gd name="connsiteX2" fmla="*/ 7144 w 7105650"/>
              <a:gd name="connsiteY2" fmla="*/ 1273016 h 1828800"/>
              <a:gd name="connsiteX3" fmla="*/ 54769 w 7105650"/>
              <a:gd name="connsiteY3" fmla="*/ 1169194 h 1828800"/>
              <a:gd name="connsiteX4" fmla="*/ 950119 w 7105650"/>
              <a:gd name="connsiteY4" fmla="*/ 1493044 h 1828800"/>
              <a:gd name="connsiteX5" fmla="*/ 2689384 w 7105650"/>
              <a:gd name="connsiteY5" fmla="*/ 1688306 h 1828800"/>
              <a:gd name="connsiteX6" fmla="*/ 3894296 w 7105650"/>
              <a:gd name="connsiteY6" fmla="*/ 1125379 h 1828800"/>
              <a:gd name="connsiteX7" fmla="*/ 7090886 w 7105650"/>
              <a:gd name="connsiteY7" fmla="*/ 7144 h 1828800"/>
              <a:gd name="connsiteX8" fmla="*/ 7099459 w 7105650"/>
              <a:gd name="connsiteY8" fmla="*/ 121444 h 1828800"/>
              <a:gd name="connsiteX9" fmla="*/ 3956209 w 7105650"/>
              <a:gd name="connsiteY9" fmla="*/ 1221581 h 1828800"/>
              <a:gd name="connsiteX10" fmla="*/ 2706529 w 7105650"/>
              <a:gd name="connsiteY10" fmla="*/ 1801654 h 1828800"/>
              <a:gd name="connsiteX11" fmla="*/ 2311241 w 7105650"/>
              <a:gd name="connsiteY11" fmla="*/ 182927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05650" h="1828800">
                <a:moveTo>
                  <a:pt x="2311241" y="1829276"/>
                </a:moveTo>
                <a:cubicBezTo>
                  <a:pt x="1813084" y="1829276"/>
                  <a:pt x="1295876" y="1713071"/>
                  <a:pt x="915829" y="1602581"/>
                </a:cubicBezTo>
                <a:cubicBezTo>
                  <a:pt x="394811" y="1451134"/>
                  <a:pt x="10954" y="1274921"/>
                  <a:pt x="7144" y="1273016"/>
                </a:cubicBezTo>
                <a:lnTo>
                  <a:pt x="54769" y="1169194"/>
                </a:lnTo>
                <a:cubicBezTo>
                  <a:pt x="58579" y="1171099"/>
                  <a:pt x="436721" y="1343501"/>
                  <a:pt x="950119" y="1493044"/>
                </a:cubicBezTo>
                <a:cubicBezTo>
                  <a:pt x="1420654" y="1630204"/>
                  <a:pt x="2105502" y="1775936"/>
                  <a:pt x="2689384" y="1688306"/>
                </a:cubicBezTo>
                <a:cubicBezTo>
                  <a:pt x="3117057" y="1624489"/>
                  <a:pt x="3477102" y="1393031"/>
                  <a:pt x="3894296" y="1125379"/>
                </a:cubicBezTo>
                <a:cubicBezTo>
                  <a:pt x="4589622" y="679609"/>
                  <a:pt x="5454492" y="124301"/>
                  <a:pt x="7090886" y="7144"/>
                </a:cubicBezTo>
                <a:lnTo>
                  <a:pt x="7099459" y="121444"/>
                </a:lnTo>
                <a:cubicBezTo>
                  <a:pt x="5491639" y="235744"/>
                  <a:pt x="4640104" y="782479"/>
                  <a:pt x="3956209" y="1221581"/>
                </a:cubicBezTo>
                <a:cubicBezTo>
                  <a:pt x="3527584" y="1496854"/>
                  <a:pt x="3158014" y="1734026"/>
                  <a:pt x="2706529" y="1801654"/>
                </a:cubicBezTo>
                <a:cubicBezTo>
                  <a:pt x="2576989" y="1820704"/>
                  <a:pt x="2444591" y="1829276"/>
                  <a:pt x="2311241" y="18292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grpSp>
        <p:nvGrpSpPr>
          <p:cNvPr id="56" name="Group 55"/>
          <p:cNvGrpSpPr/>
          <p:nvPr/>
        </p:nvGrpSpPr>
        <p:grpSpPr>
          <a:xfrm>
            <a:off x="1" y="4827386"/>
            <a:ext cx="3415007" cy="5457363"/>
            <a:chOff x="0" y="6436459"/>
            <a:chExt cx="4553934" cy="7277431"/>
          </a:xfrm>
        </p:grpSpPr>
        <p:sp>
          <p:nvSpPr>
            <p:cNvPr id="5" name="Freeform: Shape 4"/>
            <p:cNvSpPr/>
            <p:nvPr/>
          </p:nvSpPr>
          <p:spPr>
            <a:xfrm>
              <a:off x="96922" y="11000084"/>
              <a:ext cx="2783036" cy="2713806"/>
            </a:xfrm>
            <a:custGeom>
              <a:avLst/>
              <a:gdLst>
                <a:gd name="connsiteX0" fmla="*/ 7144 w 1914525"/>
                <a:gd name="connsiteY0" fmla="*/ 7144 h 1866900"/>
                <a:gd name="connsiteX1" fmla="*/ 135731 w 1914525"/>
                <a:gd name="connsiteY1" fmla="*/ 1862614 h 1866900"/>
                <a:gd name="connsiteX2" fmla="*/ 1915954 w 1914525"/>
                <a:gd name="connsiteY2" fmla="*/ 1862614 h 1866900"/>
                <a:gd name="connsiteX3" fmla="*/ 1766411 w 1914525"/>
                <a:gd name="connsiteY3" fmla="*/ 743426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525" h="1866900">
                  <a:moveTo>
                    <a:pt x="7144" y="7144"/>
                  </a:moveTo>
                  <a:lnTo>
                    <a:pt x="135731" y="1862614"/>
                  </a:lnTo>
                  <a:lnTo>
                    <a:pt x="1915954" y="1862614"/>
                  </a:lnTo>
                  <a:lnTo>
                    <a:pt x="1766411" y="743426"/>
                  </a:lnTo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81692" y="7451366"/>
              <a:ext cx="4472242" cy="5081464"/>
            </a:xfrm>
            <a:custGeom>
              <a:avLst/>
              <a:gdLst>
                <a:gd name="connsiteX0" fmla="*/ 2958941 w 3076575"/>
                <a:gd name="connsiteY0" fmla="*/ 1871186 h 3495675"/>
                <a:gd name="connsiteX1" fmla="*/ 2725579 w 3076575"/>
                <a:gd name="connsiteY1" fmla="*/ 2044541 h 3495675"/>
                <a:gd name="connsiteX2" fmla="*/ 2576989 w 3076575"/>
                <a:gd name="connsiteY2" fmla="*/ 2108359 h 3495675"/>
                <a:gd name="connsiteX3" fmla="*/ 2595086 w 3076575"/>
                <a:gd name="connsiteY3" fmla="*/ 2382679 h 3495675"/>
                <a:gd name="connsiteX4" fmla="*/ 2448401 w 3076575"/>
                <a:gd name="connsiteY4" fmla="*/ 2880836 h 3495675"/>
                <a:gd name="connsiteX5" fmla="*/ 2448401 w 3076575"/>
                <a:gd name="connsiteY5" fmla="*/ 2880836 h 3495675"/>
                <a:gd name="connsiteX6" fmla="*/ 1788319 w 3076575"/>
                <a:gd name="connsiteY6" fmla="*/ 3472339 h 3495675"/>
                <a:gd name="connsiteX7" fmla="*/ 1617821 w 3076575"/>
                <a:gd name="connsiteY7" fmla="*/ 3494246 h 3495675"/>
                <a:gd name="connsiteX8" fmla="*/ 987266 w 3076575"/>
                <a:gd name="connsiteY8" fmla="*/ 3494246 h 3495675"/>
                <a:gd name="connsiteX9" fmla="*/ 7144 w 3076575"/>
                <a:gd name="connsiteY9" fmla="*/ 2299811 h 3495675"/>
                <a:gd name="connsiteX10" fmla="*/ 7144 w 3076575"/>
                <a:gd name="connsiteY10" fmla="*/ 987266 h 3495675"/>
                <a:gd name="connsiteX11" fmla="*/ 987266 w 3076575"/>
                <a:gd name="connsiteY11" fmla="*/ 7144 h 3495675"/>
                <a:gd name="connsiteX12" fmla="*/ 1617821 w 3076575"/>
                <a:gd name="connsiteY12" fmla="*/ 7144 h 3495675"/>
                <a:gd name="connsiteX13" fmla="*/ 2253139 w 3076575"/>
                <a:gd name="connsiteY13" fmla="*/ 242411 h 3495675"/>
                <a:gd name="connsiteX14" fmla="*/ 2255044 w 3076575"/>
                <a:gd name="connsiteY14" fmla="*/ 243364 h 3495675"/>
                <a:gd name="connsiteX15" fmla="*/ 2446496 w 3076575"/>
                <a:gd name="connsiteY15" fmla="*/ 489109 h 3495675"/>
                <a:gd name="connsiteX16" fmla="*/ 2927509 w 3076575"/>
                <a:gd name="connsiteY16" fmla="*/ 1208246 h 3495675"/>
                <a:gd name="connsiteX17" fmla="*/ 3065621 w 3076575"/>
                <a:gd name="connsiteY17" fmla="*/ 1451134 h 3495675"/>
                <a:gd name="connsiteX18" fmla="*/ 2958941 w 3076575"/>
                <a:gd name="connsiteY18" fmla="*/ 1871186 h 349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575" h="3495675">
                  <a:moveTo>
                    <a:pt x="2958941" y="1871186"/>
                  </a:moveTo>
                  <a:cubicBezTo>
                    <a:pt x="2897029" y="1947386"/>
                    <a:pt x="2816066" y="2005489"/>
                    <a:pt x="2725579" y="2044541"/>
                  </a:cubicBezTo>
                  <a:lnTo>
                    <a:pt x="2576989" y="2108359"/>
                  </a:lnTo>
                  <a:lnTo>
                    <a:pt x="2595086" y="2382679"/>
                  </a:lnTo>
                  <a:cubicBezTo>
                    <a:pt x="2581751" y="2548414"/>
                    <a:pt x="2530316" y="2721769"/>
                    <a:pt x="2448401" y="2880836"/>
                  </a:cubicBezTo>
                  <a:cubicBezTo>
                    <a:pt x="2448401" y="2880836"/>
                    <a:pt x="2448401" y="2880836"/>
                    <a:pt x="2448401" y="2880836"/>
                  </a:cubicBezTo>
                  <a:cubicBezTo>
                    <a:pt x="2303621" y="3163729"/>
                    <a:pt x="2065496" y="3400901"/>
                    <a:pt x="1788319" y="3472339"/>
                  </a:cubicBezTo>
                  <a:cubicBezTo>
                    <a:pt x="1733074" y="3486626"/>
                    <a:pt x="1675924" y="3494246"/>
                    <a:pt x="1617821" y="3494246"/>
                  </a:cubicBezTo>
                  <a:lnTo>
                    <a:pt x="987266" y="3494246"/>
                  </a:lnTo>
                  <a:cubicBezTo>
                    <a:pt x="448151" y="3493294"/>
                    <a:pt x="7144" y="2838926"/>
                    <a:pt x="7144" y="2299811"/>
                  </a:cubicBezTo>
                  <a:lnTo>
                    <a:pt x="7144" y="987266"/>
                  </a:lnTo>
                  <a:cubicBezTo>
                    <a:pt x="7144" y="448151"/>
                    <a:pt x="448151" y="7144"/>
                    <a:pt x="987266" y="7144"/>
                  </a:cubicBezTo>
                  <a:lnTo>
                    <a:pt x="1617821" y="7144"/>
                  </a:lnTo>
                  <a:cubicBezTo>
                    <a:pt x="1859756" y="7144"/>
                    <a:pt x="2081689" y="95726"/>
                    <a:pt x="2253139" y="242411"/>
                  </a:cubicBezTo>
                  <a:cubicBezTo>
                    <a:pt x="2254091" y="242411"/>
                    <a:pt x="2254091" y="243364"/>
                    <a:pt x="2255044" y="243364"/>
                  </a:cubicBezTo>
                  <a:cubicBezTo>
                    <a:pt x="2343626" y="302419"/>
                    <a:pt x="2409349" y="389096"/>
                    <a:pt x="2446496" y="489109"/>
                  </a:cubicBezTo>
                  <a:cubicBezTo>
                    <a:pt x="2545556" y="758666"/>
                    <a:pt x="2712244" y="995839"/>
                    <a:pt x="2927509" y="1208246"/>
                  </a:cubicBezTo>
                  <a:cubicBezTo>
                    <a:pt x="2995136" y="1274921"/>
                    <a:pt x="3044666" y="1358741"/>
                    <a:pt x="3065621" y="1451134"/>
                  </a:cubicBezTo>
                  <a:cubicBezTo>
                    <a:pt x="3098959" y="1601629"/>
                    <a:pt x="3058954" y="1748314"/>
                    <a:pt x="2958941" y="1871186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871650" y="9082419"/>
              <a:ext cx="415379" cy="512300"/>
            </a:xfrm>
            <a:custGeom>
              <a:avLst/>
              <a:gdLst>
                <a:gd name="connsiteX0" fmla="*/ 285274 w 285750"/>
                <a:gd name="connsiteY0" fmla="*/ 180499 h 352425"/>
                <a:gd name="connsiteX1" fmla="*/ 146209 w 285750"/>
                <a:gd name="connsiteY1" fmla="*/ 353854 h 352425"/>
                <a:gd name="connsiteX2" fmla="*/ 7144 w 285750"/>
                <a:gd name="connsiteY2" fmla="*/ 180499 h 352425"/>
                <a:gd name="connsiteX3" fmla="*/ 146209 w 285750"/>
                <a:gd name="connsiteY3" fmla="*/ 7144 h 352425"/>
                <a:gd name="connsiteX4" fmla="*/ 285274 w 285750"/>
                <a:gd name="connsiteY4" fmla="*/ 18049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352425">
                  <a:moveTo>
                    <a:pt x="285274" y="180499"/>
                  </a:moveTo>
                  <a:cubicBezTo>
                    <a:pt x="285274" y="276240"/>
                    <a:pt x="223012" y="353854"/>
                    <a:pt x="146209" y="353854"/>
                  </a:cubicBezTo>
                  <a:cubicBezTo>
                    <a:pt x="69405" y="353854"/>
                    <a:pt x="7144" y="276240"/>
                    <a:pt x="7144" y="180499"/>
                  </a:cubicBezTo>
                  <a:cubicBezTo>
                    <a:pt x="7144" y="84758"/>
                    <a:pt x="69405" y="7144"/>
                    <a:pt x="146209" y="7144"/>
                  </a:cubicBezTo>
                  <a:cubicBezTo>
                    <a:pt x="223012" y="7144"/>
                    <a:pt x="285274" y="84758"/>
                    <a:pt x="285274" y="180499"/>
                  </a:cubicBezTo>
                  <a:close/>
                </a:path>
              </a:pathLst>
            </a:custGeom>
            <a:solidFill>
              <a:srgbClr val="1B14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2574472" y="8664780"/>
              <a:ext cx="595376" cy="401533"/>
            </a:xfrm>
            <a:custGeom>
              <a:avLst/>
              <a:gdLst>
                <a:gd name="connsiteX0" fmla="*/ 377316 w 409575"/>
                <a:gd name="connsiteY0" fmla="*/ 138239 h 276225"/>
                <a:gd name="connsiteX1" fmla="*/ 99186 w 409575"/>
                <a:gd name="connsiteY1" fmla="*/ 268731 h 276225"/>
                <a:gd name="connsiteX2" fmla="*/ 22034 w 409575"/>
                <a:gd name="connsiteY2" fmla="*/ 241109 h 276225"/>
                <a:gd name="connsiteX3" fmla="*/ 12509 w 409575"/>
                <a:gd name="connsiteY3" fmla="*/ 220154 h 276225"/>
                <a:gd name="connsiteX4" fmla="*/ 40131 w 409575"/>
                <a:gd name="connsiteY4" fmla="*/ 143001 h 276225"/>
                <a:gd name="connsiteX5" fmla="*/ 318261 w 409575"/>
                <a:gd name="connsiteY5" fmla="*/ 12509 h 276225"/>
                <a:gd name="connsiteX6" fmla="*/ 395414 w 409575"/>
                <a:gd name="connsiteY6" fmla="*/ 40131 h 276225"/>
                <a:gd name="connsiteX7" fmla="*/ 404939 w 409575"/>
                <a:gd name="connsiteY7" fmla="*/ 61086 h 276225"/>
                <a:gd name="connsiteX8" fmla="*/ 377316 w 409575"/>
                <a:gd name="connsiteY8" fmla="*/ 13823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276225">
                  <a:moveTo>
                    <a:pt x="377316" y="138239"/>
                  </a:moveTo>
                  <a:lnTo>
                    <a:pt x="99186" y="268731"/>
                  </a:lnTo>
                  <a:cubicBezTo>
                    <a:pt x="70611" y="282066"/>
                    <a:pt x="35369" y="269684"/>
                    <a:pt x="22034" y="241109"/>
                  </a:cubicBezTo>
                  <a:lnTo>
                    <a:pt x="12509" y="220154"/>
                  </a:lnTo>
                  <a:cubicBezTo>
                    <a:pt x="-826" y="191579"/>
                    <a:pt x="11556" y="156336"/>
                    <a:pt x="40131" y="143001"/>
                  </a:cubicBezTo>
                  <a:lnTo>
                    <a:pt x="318261" y="12509"/>
                  </a:lnTo>
                  <a:cubicBezTo>
                    <a:pt x="346836" y="-826"/>
                    <a:pt x="382079" y="11556"/>
                    <a:pt x="395414" y="40131"/>
                  </a:cubicBezTo>
                  <a:lnTo>
                    <a:pt x="404939" y="61086"/>
                  </a:lnTo>
                  <a:cubicBezTo>
                    <a:pt x="419226" y="90614"/>
                    <a:pt x="406844" y="124904"/>
                    <a:pt x="377316" y="138239"/>
                  </a:cubicBezTo>
                  <a:close/>
                </a:path>
              </a:pathLst>
            </a:custGeom>
            <a:solidFill>
              <a:srgbClr val="050C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58140" y="6659378"/>
              <a:ext cx="3239953" cy="1813820"/>
            </a:xfrm>
            <a:custGeom>
              <a:avLst/>
              <a:gdLst>
                <a:gd name="connsiteX0" fmla="*/ 2229326 w 2228850"/>
                <a:gd name="connsiteY0" fmla="*/ 253841 h 1247775"/>
                <a:gd name="connsiteX1" fmla="*/ 1482566 w 2228850"/>
                <a:gd name="connsiteY1" fmla="*/ 1213961 h 1247775"/>
                <a:gd name="connsiteX2" fmla="*/ 1378744 w 2228850"/>
                <a:gd name="connsiteY2" fmla="*/ 1240631 h 1247775"/>
                <a:gd name="connsiteX3" fmla="*/ 2037874 w 2228850"/>
                <a:gd name="connsiteY3" fmla="*/ 307181 h 1247775"/>
                <a:gd name="connsiteX4" fmla="*/ 2006441 w 2228850"/>
                <a:gd name="connsiteY4" fmla="*/ 61436 h 1247775"/>
                <a:gd name="connsiteX5" fmla="*/ 7144 w 2228850"/>
                <a:gd name="connsiteY5" fmla="*/ 571024 h 1247775"/>
                <a:gd name="connsiteX6" fmla="*/ 93821 w 2228850"/>
                <a:gd name="connsiteY6" fmla="*/ 544354 h 1247775"/>
                <a:gd name="connsiteX7" fmla="*/ 2196941 w 2228850"/>
                <a:gd name="connsiteY7" fmla="*/ 7144 h 1247775"/>
                <a:gd name="connsiteX8" fmla="*/ 2229326 w 2228850"/>
                <a:gd name="connsiteY8" fmla="*/ 253841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8850" h="1247775">
                  <a:moveTo>
                    <a:pt x="2229326" y="253841"/>
                  </a:moveTo>
                  <a:cubicBezTo>
                    <a:pt x="2229326" y="695801"/>
                    <a:pt x="1931194" y="1099661"/>
                    <a:pt x="1482566" y="1213961"/>
                  </a:cubicBezTo>
                  <a:lnTo>
                    <a:pt x="1378744" y="1240631"/>
                  </a:lnTo>
                  <a:cubicBezTo>
                    <a:pt x="1777841" y="1098709"/>
                    <a:pt x="2037874" y="719614"/>
                    <a:pt x="2037874" y="307181"/>
                  </a:cubicBezTo>
                  <a:cubicBezTo>
                    <a:pt x="2037874" y="226219"/>
                    <a:pt x="2027396" y="143351"/>
                    <a:pt x="2006441" y="61436"/>
                  </a:cubicBezTo>
                  <a:lnTo>
                    <a:pt x="7144" y="571024"/>
                  </a:lnTo>
                  <a:cubicBezTo>
                    <a:pt x="35719" y="560546"/>
                    <a:pt x="64294" y="551974"/>
                    <a:pt x="93821" y="544354"/>
                  </a:cubicBezTo>
                  <a:lnTo>
                    <a:pt x="2196941" y="7144"/>
                  </a:lnTo>
                  <a:cubicBezTo>
                    <a:pt x="2218849" y="90011"/>
                    <a:pt x="2229326" y="172879"/>
                    <a:pt x="2229326" y="253841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9384" y="9533797"/>
              <a:ext cx="1163060" cy="1163060"/>
            </a:xfrm>
            <a:custGeom>
              <a:avLst/>
              <a:gdLst>
                <a:gd name="connsiteX0" fmla="*/ 796766 w 800100"/>
                <a:gd name="connsiteY0" fmla="*/ 7144 h 800100"/>
                <a:gd name="connsiteX1" fmla="*/ 796766 w 800100"/>
                <a:gd name="connsiteY1" fmla="*/ 103346 h 800100"/>
                <a:gd name="connsiteX2" fmla="*/ 107156 w 800100"/>
                <a:gd name="connsiteY2" fmla="*/ 792956 h 800100"/>
                <a:gd name="connsiteX3" fmla="*/ 7144 w 800100"/>
                <a:gd name="connsiteY3" fmla="*/ 792956 h 800100"/>
                <a:gd name="connsiteX4" fmla="*/ 7144 w 800100"/>
                <a:gd name="connsiteY4" fmla="*/ 696754 h 800100"/>
                <a:gd name="connsiteX5" fmla="*/ 107156 w 800100"/>
                <a:gd name="connsiteY5" fmla="*/ 696754 h 800100"/>
                <a:gd name="connsiteX6" fmla="*/ 796766 w 800100"/>
                <a:gd name="connsiteY6" fmla="*/ 714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0" h="800100">
                  <a:moveTo>
                    <a:pt x="796766" y="7144"/>
                  </a:moveTo>
                  <a:lnTo>
                    <a:pt x="796766" y="103346"/>
                  </a:lnTo>
                  <a:cubicBezTo>
                    <a:pt x="796766" y="484346"/>
                    <a:pt x="488156" y="792956"/>
                    <a:pt x="107156" y="792956"/>
                  </a:cubicBezTo>
                  <a:lnTo>
                    <a:pt x="7144" y="792956"/>
                  </a:lnTo>
                  <a:lnTo>
                    <a:pt x="7144" y="696754"/>
                  </a:lnTo>
                  <a:lnTo>
                    <a:pt x="107156" y="696754"/>
                  </a:lnTo>
                  <a:cubicBezTo>
                    <a:pt x="488156" y="696754"/>
                    <a:pt x="796766" y="388144"/>
                    <a:pt x="796766" y="7144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0" y="6436459"/>
              <a:ext cx="3918404" cy="5967605"/>
            </a:xfrm>
            <a:custGeom>
              <a:avLst/>
              <a:gdLst>
                <a:gd name="connsiteX0" fmla="*/ 2018824 w 2695575"/>
                <a:gd name="connsiteY0" fmla="*/ 2717959 h 4105275"/>
                <a:gd name="connsiteX1" fmla="*/ 1650206 w 2695575"/>
                <a:gd name="connsiteY1" fmla="*/ 2516981 h 4105275"/>
                <a:gd name="connsiteX2" fmla="*/ 1503521 w 2695575"/>
                <a:gd name="connsiteY2" fmla="*/ 2123599 h 4105275"/>
                <a:gd name="connsiteX3" fmla="*/ 1503521 w 2695575"/>
                <a:gd name="connsiteY3" fmla="*/ 1530191 h 4105275"/>
                <a:gd name="connsiteX4" fmla="*/ 2037874 w 2695575"/>
                <a:gd name="connsiteY4" fmla="*/ 1393984 h 4105275"/>
                <a:gd name="connsiteX5" fmla="*/ 2697004 w 2695575"/>
                <a:gd name="connsiteY5" fmla="*/ 460534 h 4105275"/>
                <a:gd name="connsiteX6" fmla="*/ 2665571 w 2695575"/>
                <a:gd name="connsiteY6" fmla="*/ 214789 h 4105275"/>
                <a:gd name="connsiteX7" fmla="*/ 2580799 w 2695575"/>
                <a:gd name="connsiteY7" fmla="*/ 236696 h 4105275"/>
                <a:gd name="connsiteX8" fmla="*/ 2535079 w 2695575"/>
                <a:gd name="connsiteY8" fmla="*/ 12859 h 4105275"/>
                <a:gd name="connsiteX9" fmla="*/ 2206466 w 2695575"/>
                <a:gd name="connsiteY9" fmla="*/ 171926 h 4105275"/>
                <a:gd name="connsiteX10" fmla="*/ 2123599 w 2695575"/>
                <a:gd name="connsiteY10" fmla="*/ 7144 h 4105275"/>
                <a:gd name="connsiteX11" fmla="*/ 2123599 w 2695575"/>
                <a:gd name="connsiteY11" fmla="*/ 7144 h 4105275"/>
                <a:gd name="connsiteX12" fmla="*/ 1472089 w 2695575"/>
                <a:gd name="connsiteY12" fmla="*/ 519589 h 4105275"/>
                <a:gd name="connsiteX13" fmla="*/ 666274 w 2695575"/>
                <a:gd name="connsiteY13" fmla="*/ 724376 h 4105275"/>
                <a:gd name="connsiteX14" fmla="*/ 7144 w 2695575"/>
                <a:gd name="connsiteY14" fmla="*/ 1657826 h 4105275"/>
                <a:gd name="connsiteX15" fmla="*/ 20479 w 2695575"/>
                <a:gd name="connsiteY15" fmla="*/ 1820704 h 4105275"/>
                <a:gd name="connsiteX16" fmla="*/ 20479 w 2695575"/>
                <a:gd name="connsiteY16" fmla="*/ 2827496 h 4105275"/>
                <a:gd name="connsiteX17" fmla="*/ 120491 w 2695575"/>
                <a:gd name="connsiteY17" fmla="*/ 2827496 h 4105275"/>
                <a:gd name="connsiteX18" fmla="*/ 810101 w 2695575"/>
                <a:gd name="connsiteY18" fmla="*/ 2137886 h 4105275"/>
                <a:gd name="connsiteX19" fmla="*/ 810101 w 2695575"/>
                <a:gd name="connsiteY19" fmla="*/ 2123599 h 4105275"/>
                <a:gd name="connsiteX20" fmla="*/ 1268254 w 2695575"/>
                <a:gd name="connsiteY20" fmla="*/ 2123599 h 4105275"/>
                <a:gd name="connsiteX21" fmla="*/ 1268254 w 2695575"/>
                <a:gd name="connsiteY21" fmla="*/ 3402806 h 4105275"/>
                <a:gd name="connsiteX22" fmla="*/ 1693069 w 2695575"/>
                <a:gd name="connsiteY22" fmla="*/ 4091464 h 4105275"/>
                <a:gd name="connsiteX23" fmla="*/ 1707356 w 2695575"/>
                <a:gd name="connsiteY23" fmla="*/ 4099084 h 4105275"/>
                <a:gd name="connsiteX24" fmla="*/ 2504599 w 2695575"/>
                <a:gd name="connsiteY24" fmla="*/ 3578066 h 4105275"/>
                <a:gd name="connsiteX25" fmla="*/ 2504599 w 2695575"/>
                <a:gd name="connsiteY25" fmla="*/ 3578066 h 4105275"/>
                <a:gd name="connsiteX26" fmla="*/ 2651284 w 2695575"/>
                <a:gd name="connsiteY26" fmla="*/ 3079909 h 4105275"/>
                <a:gd name="connsiteX27" fmla="*/ 2633186 w 2695575"/>
                <a:gd name="connsiteY27" fmla="*/ 2805589 h 4105275"/>
                <a:gd name="connsiteX28" fmla="*/ 2018824 w 2695575"/>
                <a:gd name="connsiteY28" fmla="*/ 2717959 h 410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95575" h="4105275">
                  <a:moveTo>
                    <a:pt x="2018824" y="2717959"/>
                  </a:moveTo>
                  <a:cubicBezTo>
                    <a:pt x="1871186" y="2697004"/>
                    <a:pt x="1741646" y="2622709"/>
                    <a:pt x="1650206" y="2516981"/>
                  </a:cubicBezTo>
                  <a:cubicBezTo>
                    <a:pt x="1558766" y="2411254"/>
                    <a:pt x="1503521" y="2273141"/>
                    <a:pt x="1503521" y="2123599"/>
                  </a:cubicBezTo>
                  <a:lnTo>
                    <a:pt x="1503521" y="1530191"/>
                  </a:lnTo>
                  <a:lnTo>
                    <a:pt x="2037874" y="1393984"/>
                  </a:lnTo>
                  <a:cubicBezTo>
                    <a:pt x="2436971" y="1252061"/>
                    <a:pt x="2697004" y="872966"/>
                    <a:pt x="2697004" y="460534"/>
                  </a:cubicBezTo>
                  <a:cubicBezTo>
                    <a:pt x="2697004" y="379571"/>
                    <a:pt x="2686526" y="296704"/>
                    <a:pt x="2665571" y="214789"/>
                  </a:cubicBezTo>
                  <a:lnTo>
                    <a:pt x="2580799" y="236696"/>
                  </a:lnTo>
                  <a:cubicBezTo>
                    <a:pt x="2584609" y="161449"/>
                    <a:pt x="2570321" y="85249"/>
                    <a:pt x="2535079" y="12859"/>
                  </a:cubicBezTo>
                  <a:lnTo>
                    <a:pt x="2206466" y="171926"/>
                  </a:lnTo>
                  <a:cubicBezTo>
                    <a:pt x="2191226" y="113824"/>
                    <a:pt x="2163604" y="57626"/>
                    <a:pt x="2123599" y="7144"/>
                  </a:cubicBezTo>
                  <a:lnTo>
                    <a:pt x="2123599" y="7144"/>
                  </a:lnTo>
                  <a:lnTo>
                    <a:pt x="1472089" y="519589"/>
                  </a:lnTo>
                  <a:lnTo>
                    <a:pt x="666274" y="724376"/>
                  </a:lnTo>
                  <a:cubicBezTo>
                    <a:pt x="267176" y="866299"/>
                    <a:pt x="7144" y="1245394"/>
                    <a:pt x="7144" y="1657826"/>
                  </a:cubicBezTo>
                  <a:cubicBezTo>
                    <a:pt x="7144" y="1711166"/>
                    <a:pt x="11906" y="1765459"/>
                    <a:pt x="20479" y="1820704"/>
                  </a:cubicBezTo>
                  <a:lnTo>
                    <a:pt x="20479" y="2827496"/>
                  </a:lnTo>
                  <a:lnTo>
                    <a:pt x="120491" y="2827496"/>
                  </a:lnTo>
                  <a:cubicBezTo>
                    <a:pt x="501491" y="2827496"/>
                    <a:pt x="810101" y="2518886"/>
                    <a:pt x="810101" y="2137886"/>
                  </a:cubicBezTo>
                  <a:lnTo>
                    <a:pt x="810101" y="2123599"/>
                  </a:lnTo>
                  <a:lnTo>
                    <a:pt x="1268254" y="2123599"/>
                  </a:lnTo>
                  <a:lnTo>
                    <a:pt x="1268254" y="3402806"/>
                  </a:lnTo>
                  <a:cubicBezTo>
                    <a:pt x="1245394" y="3738086"/>
                    <a:pt x="1469231" y="3959066"/>
                    <a:pt x="1693069" y="4091464"/>
                  </a:cubicBezTo>
                  <a:cubicBezTo>
                    <a:pt x="1697831" y="4094321"/>
                    <a:pt x="1702594" y="4097179"/>
                    <a:pt x="1707356" y="4099084"/>
                  </a:cubicBezTo>
                  <a:cubicBezTo>
                    <a:pt x="2175034" y="3927634"/>
                    <a:pt x="2497931" y="3585686"/>
                    <a:pt x="2504599" y="3578066"/>
                  </a:cubicBezTo>
                  <a:cubicBezTo>
                    <a:pt x="2504599" y="3578066"/>
                    <a:pt x="2504599" y="3578066"/>
                    <a:pt x="2504599" y="3578066"/>
                  </a:cubicBezTo>
                  <a:cubicBezTo>
                    <a:pt x="2585561" y="3418999"/>
                    <a:pt x="2637949" y="3246596"/>
                    <a:pt x="2651284" y="3079909"/>
                  </a:cubicBezTo>
                  <a:lnTo>
                    <a:pt x="2633186" y="2805589"/>
                  </a:lnTo>
                  <a:lnTo>
                    <a:pt x="2018824" y="2717959"/>
                  </a:lnTo>
                  <a:close/>
                </a:path>
              </a:pathLst>
            </a:custGeom>
            <a:solidFill>
              <a:srgbClr val="050C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241848" y="10673151"/>
              <a:ext cx="1495363" cy="263073"/>
            </a:xfrm>
            <a:custGeom>
              <a:avLst/>
              <a:gdLst>
                <a:gd name="connsiteX0" fmla="*/ 1021427 w 1028700"/>
                <a:gd name="connsiteY0" fmla="*/ 124417 h 180975"/>
                <a:gd name="connsiteX1" fmla="*/ 610899 w 1028700"/>
                <a:gd name="connsiteY1" fmla="*/ 104414 h 180975"/>
                <a:gd name="connsiteX2" fmla="*/ 216564 w 1028700"/>
                <a:gd name="connsiteY2" fmla="*/ 48217 h 180975"/>
                <a:gd name="connsiteX3" fmla="*/ 7967 w 1028700"/>
                <a:gd name="connsiteY3" fmla="*/ 177757 h 180975"/>
                <a:gd name="connsiteX4" fmla="*/ 216564 w 1028700"/>
                <a:gd name="connsiteY4" fmla="*/ 16785 h 180975"/>
                <a:gd name="connsiteX5" fmla="*/ 610899 w 1028700"/>
                <a:gd name="connsiteY5" fmla="*/ 72982 h 180975"/>
                <a:gd name="connsiteX6" fmla="*/ 1021427 w 1028700"/>
                <a:gd name="connsiteY6" fmla="*/ 1244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700" h="180975">
                  <a:moveTo>
                    <a:pt x="1021427" y="124417"/>
                  </a:moveTo>
                  <a:cubicBezTo>
                    <a:pt x="1007139" y="70124"/>
                    <a:pt x="901412" y="87270"/>
                    <a:pt x="610899" y="104414"/>
                  </a:cubicBezTo>
                  <a:cubicBezTo>
                    <a:pt x="451832" y="113939"/>
                    <a:pt x="316577" y="84412"/>
                    <a:pt x="216564" y="48217"/>
                  </a:cubicBezTo>
                  <a:cubicBezTo>
                    <a:pt x="117504" y="12974"/>
                    <a:pt x="18444" y="82507"/>
                    <a:pt x="7967" y="177757"/>
                  </a:cubicBezTo>
                  <a:cubicBezTo>
                    <a:pt x="-3463" y="67267"/>
                    <a:pt x="106074" y="-23220"/>
                    <a:pt x="216564" y="16785"/>
                  </a:cubicBezTo>
                  <a:cubicBezTo>
                    <a:pt x="317529" y="52980"/>
                    <a:pt x="451832" y="82507"/>
                    <a:pt x="610899" y="72982"/>
                  </a:cubicBezTo>
                  <a:cubicBezTo>
                    <a:pt x="948085" y="52980"/>
                    <a:pt x="1036667" y="32977"/>
                    <a:pt x="1021427" y="124417"/>
                  </a:cubicBezTo>
                  <a:close/>
                </a:path>
              </a:pathLst>
            </a:custGeom>
            <a:solidFill>
              <a:srgbClr val="D109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2244429" y="10719326"/>
              <a:ext cx="1481517" cy="969217"/>
            </a:xfrm>
            <a:custGeom>
              <a:avLst/>
              <a:gdLst>
                <a:gd name="connsiteX0" fmla="*/ 1019651 w 1019175"/>
                <a:gd name="connsiteY0" fmla="*/ 92652 h 666750"/>
                <a:gd name="connsiteX1" fmla="*/ 1014889 w 1019175"/>
                <a:gd name="connsiteY1" fmla="*/ 115512 h 666750"/>
                <a:gd name="connsiteX2" fmla="*/ 460534 w 1019175"/>
                <a:gd name="connsiteY2" fmla="*/ 659389 h 666750"/>
                <a:gd name="connsiteX3" fmla="*/ 10954 w 1019175"/>
                <a:gd name="connsiteY3" fmla="*/ 169804 h 666750"/>
                <a:gd name="connsiteX4" fmla="*/ 7144 w 1019175"/>
                <a:gd name="connsiteY4" fmla="*/ 145992 h 666750"/>
                <a:gd name="connsiteX5" fmla="*/ 215741 w 1019175"/>
                <a:gd name="connsiteY5" fmla="*/ 16452 h 666750"/>
                <a:gd name="connsiteX6" fmla="*/ 610076 w 1019175"/>
                <a:gd name="connsiteY6" fmla="*/ 72649 h 666750"/>
                <a:gd name="connsiteX7" fmla="*/ 1019651 w 1019175"/>
                <a:gd name="connsiteY7" fmla="*/ 9265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9175" h="666750">
                  <a:moveTo>
                    <a:pt x="1019651" y="92652"/>
                  </a:moveTo>
                  <a:cubicBezTo>
                    <a:pt x="1018699" y="99319"/>
                    <a:pt x="1016794" y="106939"/>
                    <a:pt x="1014889" y="115512"/>
                  </a:cubicBezTo>
                  <a:cubicBezTo>
                    <a:pt x="982504" y="232669"/>
                    <a:pt x="897731" y="712729"/>
                    <a:pt x="460534" y="659389"/>
                  </a:cubicBezTo>
                  <a:cubicBezTo>
                    <a:pt x="166211" y="623194"/>
                    <a:pt x="61436" y="361257"/>
                    <a:pt x="10954" y="169804"/>
                  </a:cubicBezTo>
                  <a:cubicBezTo>
                    <a:pt x="9049" y="162184"/>
                    <a:pt x="7144" y="153612"/>
                    <a:pt x="7144" y="145992"/>
                  </a:cubicBezTo>
                  <a:cubicBezTo>
                    <a:pt x="17621" y="50742"/>
                    <a:pt x="116681" y="-18791"/>
                    <a:pt x="215741" y="16452"/>
                  </a:cubicBezTo>
                  <a:cubicBezTo>
                    <a:pt x="316706" y="52647"/>
                    <a:pt x="451009" y="82174"/>
                    <a:pt x="610076" y="72649"/>
                  </a:cubicBezTo>
                  <a:cubicBezTo>
                    <a:pt x="899636" y="55504"/>
                    <a:pt x="1005364" y="38359"/>
                    <a:pt x="1019651" y="92652"/>
                  </a:cubicBezTo>
                  <a:close/>
                </a:path>
              </a:pathLst>
            </a:custGeom>
            <a:solidFill>
              <a:srgbClr val="F40F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2470118" y="11627305"/>
              <a:ext cx="1176906" cy="830757"/>
            </a:xfrm>
            <a:custGeom>
              <a:avLst/>
              <a:gdLst>
                <a:gd name="connsiteX0" fmla="*/ 805339 w 809625"/>
                <a:gd name="connsiteY0" fmla="*/ 7144 h 571500"/>
                <a:gd name="connsiteX1" fmla="*/ 794861 w 809625"/>
                <a:gd name="connsiteY1" fmla="*/ 28099 h 571500"/>
                <a:gd name="connsiteX2" fmla="*/ 784384 w 809625"/>
                <a:gd name="connsiteY2" fmla="*/ 46196 h 571500"/>
                <a:gd name="connsiteX3" fmla="*/ 760571 w 809625"/>
                <a:gd name="connsiteY3" fmla="*/ 88106 h 571500"/>
                <a:gd name="connsiteX4" fmla="*/ 750094 w 809625"/>
                <a:gd name="connsiteY4" fmla="*/ 105251 h 571500"/>
                <a:gd name="connsiteX5" fmla="*/ 683419 w 809625"/>
                <a:gd name="connsiteY5" fmla="*/ 203359 h 571500"/>
                <a:gd name="connsiteX6" fmla="*/ 670084 w 809625"/>
                <a:gd name="connsiteY6" fmla="*/ 221456 h 571500"/>
                <a:gd name="connsiteX7" fmla="*/ 656749 w 809625"/>
                <a:gd name="connsiteY7" fmla="*/ 237649 h 571500"/>
                <a:gd name="connsiteX8" fmla="*/ 596741 w 809625"/>
                <a:gd name="connsiteY8" fmla="*/ 308134 h 571500"/>
                <a:gd name="connsiteX9" fmla="*/ 585311 w 809625"/>
                <a:gd name="connsiteY9" fmla="*/ 319564 h 571500"/>
                <a:gd name="connsiteX10" fmla="*/ 500539 w 809625"/>
                <a:gd name="connsiteY10" fmla="*/ 401479 h 571500"/>
                <a:gd name="connsiteX11" fmla="*/ 483394 w 809625"/>
                <a:gd name="connsiteY11" fmla="*/ 415766 h 571500"/>
                <a:gd name="connsiteX12" fmla="*/ 468154 w 809625"/>
                <a:gd name="connsiteY12" fmla="*/ 428149 h 571500"/>
                <a:gd name="connsiteX13" fmla="*/ 466249 w 809625"/>
                <a:gd name="connsiteY13" fmla="*/ 430054 h 571500"/>
                <a:gd name="connsiteX14" fmla="*/ 449104 w 809625"/>
                <a:gd name="connsiteY14" fmla="*/ 443389 h 571500"/>
                <a:gd name="connsiteX15" fmla="*/ 393859 w 809625"/>
                <a:gd name="connsiteY15" fmla="*/ 482441 h 571500"/>
                <a:gd name="connsiteX16" fmla="*/ 377666 w 809625"/>
                <a:gd name="connsiteY16" fmla="*/ 492919 h 571500"/>
                <a:gd name="connsiteX17" fmla="*/ 359569 w 809625"/>
                <a:gd name="connsiteY17" fmla="*/ 504349 h 571500"/>
                <a:gd name="connsiteX18" fmla="*/ 322421 w 809625"/>
                <a:gd name="connsiteY18" fmla="*/ 525304 h 571500"/>
                <a:gd name="connsiteX19" fmla="*/ 7144 w 809625"/>
                <a:gd name="connsiteY19" fmla="*/ 525304 h 571500"/>
                <a:gd name="connsiteX20" fmla="*/ 805339 w 809625"/>
                <a:gd name="connsiteY20" fmla="*/ 714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09625" h="571500">
                  <a:moveTo>
                    <a:pt x="805339" y="7144"/>
                  </a:moveTo>
                  <a:cubicBezTo>
                    <a:pt x="801529" y="13811"/>
                    <a:pt x="797719" y="20479"/>
                    <a:pt x="794861" y="28099"/>
                  </a:cubicBezTo>
                  <a:cubicBezTo>
                    <a:pt x="792004" y="33814"/>
                    <a:pt x="788194" y="40481"/>
                    <a:pt x="784384" y="46196"/>
                  </a:cubicBezTo>
                  <a:cubicBezTo>
                    <a:pt x="776764" y="60484"/>
                    <a:pt x="768191" y="74771"/>
                    <a:pt x="760571" y="88106"/>
                  </a:cubicBezTo>
                  <a:cubicBezTo>
                    <a:pt x="756761" y="93821"/>
                    <a:pt x="753904" y="99536"/>
                    <a:pt x="750094" y="105251"/>
                  </a:cubicBezTo>
                  <a:cubicBezTo>
                    <a:pt x="729139" y="138589"/>
                    <a:pt x="707231" y="171926"/>
                    <a:pt x="683419" y="203359"/>
                  </a:cubicBezTo>
                  <a:cubicBezTo>
                    <a:pt x="678656" y="209074"/>
                    <a:pt x="673894" y="215741"/>
                    <a:pt x="670084" y="221456"/>
                  </a:cubicBezTo>
                  <a:cubicBezTo>
                    <a:pt x="666274" y="227171"/>
                    <a:pt x="661511" y="232886"/>
                    <a:pt x="656749" y="237649"/>
                  </a:cubicBezTo>
                  <a:cubicBezTo>
                    <a:pt x="637699" y="262414"/>
                    <a:pt x="617696" y="286226"/>
                    <a:pt x="596741" y="308134"/>
                  </a:cubicBezTo>
                  <a:cubicBezTo>
                    <a:pt x="592931" y="311944"/>
                    <a:pt x="589121" y="315754"/>
                    <a:pt x="585311" y="319564"/>
                  </a:cubicBezTo>
                  <a:cubicBezTo>
                    <a:pt x="557689" y="349091"/>
                    <a:pt x="530066" y="375761"/>
                    <a:pt x="500539" y="401479"/>
                  </a:cubicBezTo>
                  <a:cubicBezTo>
                    <a:pt x="494824" y="406241"/>
                    <a:pt x="489109" y="411004"/>
                    <a:pt x="483394" y="415766"/>
                  </a:cubicBezTo>
                  <a:cubicBezTo>
                    <a:pt x="478631" y="419576"/>
                    <a:pt x="472916" y="424339"/>
                    <a:pt x="468154" y="428149"/>
                  </a:cubicBezTo>
                  <a:cubicBezTo>
                    <a:pt x="467201" y="429101"/>
                    <a:pt x="467201" y="429101"/>
                    <a:pt x="466249" y="430054"/>
                  </a:cubicBezTo>
                  <a:cubicBezTo>
                    <a:pt x="460534" y="434816"/>
                    <a:pt x="454819" y="439579"/>
                    <a:pt x="449104" y="443389"/>
                  </a:cubicBezTo>
                  <a:cubicBezTo>
                    <a:pt x="431006" y="457676"/>
                    <a:pt x="412909" y="470059"/>
                    <a:pt x="393859" y="482441"/>
                  </a:cubicBezTo>
                  <a:cubicBezTo>
                    <a:pt x="388144" y="486251"/>
                    <a:pt x="382429" y="490061"/>
                    <a:pt x="377666" y="492919"/>
                  </a:cubicBezTo>
                  <a:cubicBezTo>
                    <a:pt x="371951" y="496729"/>
                    <a:pt x="365284" y="500539"/>
                    <a:pt x="359569" y="504349"/>
                  </a:cubicBezTo>
                  <a:cubicBezTo>
                    <a:pt x="347186" y="511969"/>
                    <a:pt x="334804" y="518636"/>
                    <a:pt x="322421" y="525304"/>
                  </a:cubicBezTo>
                  <a:cubicBezTo>
                    <a:pt x="224314" y="578644"/>
                    <a:pt x="105251" y="577691"/>
                    <a:pt x="7144" y="525304"/>
                  </a:cubicBezTo>
                  <a:cubicBezTo>
                    <a:pt x="474821" y="357664"/>
                    <a:pt x="798671" y="14764"/>
                    <a:pt x="805339" y="7144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848435" y="12386063"/>
              <a:ext cx="1093830" cy="152305"/>
            </a:xfrm>
            <a:custGeom>
              <a:avLst/>
              <a:gdLst>
                <a:gd name="connsiteX0" fmla="*/ 750094 w 752475"/>
                <a:gd name="connsiteY0" fmla="*/ 7144 h 104775"/>
                <a:gd name="connsiteX1" fmla="*/ 402431 w 752475"/>
                <a:gd name="connsiteY1" fmla="*/ 99536 h 104775"/>
                <a:gd name="connsiteX2" fmla="*/ 7144 w 752475"/>
                <a:gd name="connsiteY2" fmla="*/ 99536 h 104775"/>
                <a:gd name="connsiteX3" fmla="*/ 434816 w 752475"/>
                <a:gd name="connsiteY3" fmla="*/ 7144 h 104775"/>
                <a:gd name="connsiteX4" fmla="*/ 750094 w 7524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475" h="104775">
                  <a:moveTo>
                    <a:pt x="750094" y="7144"/>
                  </a:moveTo>
                  <a:cubicBezTo>
                    <a:pt x="641509" y="65246"/>
                    <a:pt x="524351" y="99536"/>
                    <a:pt x="402431" y="99536"/>
                  </a:cubicBezTo>
                  <a:lnTo>
                    <a:pt x="7144" y="99536"/>
                  </a:lnTo>
                  <a:cubicBezTo>
                    <a:pt x="158591" y="90011"/>
                    <a:pt x="302419" y="55721"/>
                    <a:pt x="434816" y="7144"/>
                  </a:cubicBezTo>
                  <a:cubicBezTo>
                    <a:pt x="532924" y="58579"/>
                    <a:pt x="651986" y="59531"/>
                    <a:pt x="750094" y="7144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2928419" y="12355602"/>
              <a:ext cx="69230" cy="41538"/>
            </a:xfrm>
            <a:custGeom>
              <a:avLst/>
              <a:gdLst>
                <a:gd name="connsiteX0" fmla="*/ 7144 w 47625"/>
                <a:gd name="connsiteY0" fmla="*/ 28099 h 28575"/>
                <a:gd name="connsiteX1" fmla="*/ 44291 w 47625"/>
                <a:gd name="connsiteY1" fmla="*/ 7144 h 28575"/>
                <a:gd name="connsiteX2" fmla="*/ 7144 w 47625"/>
                <a:gd name="connsiteY2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7144" y="28099"/>
                  </a:moveTo>
                  <a:cubicBezTo>
                    <a:pt x="19526" y="21431"/>
                    <a:pt x="31909" y="13811"/>
                    <a:pt x="44291" y="7144"/>
                  </a:cubicBezTo>
                  <a:cubicBezTo>
                    <a:pt x="32861" y="13811"/>
                    <a:pt x="20479" y="21431"/>
                    <a:pt x="7144" y="28099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990550" y="8832012"/>
              <a:ext cx="858449" cy="1287673"/>
            </a:xfrm>
            <a:custGeom>
              <a:avLst/>
              <a:gdLst>
                <a:gd name="connsiteX0" fmla="*/ 572540 w 590550"/>
                <a:gd name="connsiteY0" fmla="*/ 384194 h 885825"/>
                <a:gd name="connsiteX1" fmla="*/ 359180 w 590550"/>
                <a:gd name="connsiteY1" fmla="*/ 42246 h 885825"/>
                <a:gd name="connsiteX2" fmla="*/ 68668 w 590550"/>
                <a:gd name="connsiteY2" fmla="*/ 76536 h 885825"/>
                <a:gd name="connsiteX3" fmla="*/ 17233 w 590550"/>
                <a:gd name="connsiteY3" fmla="*/ 367049 h 885825"/>
                <a:gd name="connsiteX4" fmla="*/ 144868 w 590550"/>
                <a:gd name="connsiteY4" fmla="*/ 640416 h 885825"/>
                <a:gd name="connsiteX5" fmla="*/ 289648 w 590550"/>
                <a:gd name="connsiteY5" fmla="*/ 870921 h 885825"/>
                <a:gd name="connsiteX6" fmla="*/ 468718 w 590550"/>
                <a:gd name="connsiteY6" fmla="*/ 785196 h 885825"/>
                <a:gd name="connsiteX7" fmla="*/ 572540 w 590550"/>
                <a:gd name="connsiteY7" fmla="*/ 384194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550" h="885825">
                  <a:moveTo>
                    <a:pt x="572540" y="384194"/>
                  </a:moveTo>
                  <a:cubicBezTo>
                    <a:pt x="572540" y="384194"/>
                    <a:pt x="503960" y="93681"/>
                    <a:pt x="359180" y="42246"/>
                  </a:cubicBezTo>
                  <a:cubicBezTo>
                    <a:pt x="213448" y="-9189"/>
                    <a:pt x="119150" y="-9189"/>
                    <a:pt x="68668" y="76536"/>
                  </a:cubicBezTo>
                  <a:cubicBezTo>
                    <a:pt x="17233" y="162261"/>
                    <a:pt x="-8485" y="272751"/>
                    <a:pt x="17233" y="367049"/>
                  </a:cubicBezTo>
                  <a:cubicBezTo>
                    <a:pt x="42950" y="461346"/>
                    <a:pt x="120103" y="563264"/>
                    <a:pt x="144868" y="640416"/>
                  </a:cubicBezTo>
                  <a:cubicBezTo>
                    <a:pt x="170585" y="717568"/>
                    <a:pt x="230593" y="853776"/>
                    <a:pt x="289648" y="870921"/>
                  </a:cubicBezTo>
                  <a:cubicBezTo>
                    <a:pt x="348703" y="888066"/>
                    <a:pt x="409663" y="896639"/>
                    <a:pt x="468718" y="785196"/>
                  </a:cubicBezTo>
                  <a:cubicBezTo>
                    <a:pt x="529678" y="673754"/>
                    <a:pt x="631595" y="606126"/>
                    <a:pt x="572540" y="384194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133872" y="8956656"/>
              <a:ext cx="567684" cy="844603"/>
            </a:xfrm>
            <a:custGeom>
              <a:avLst/>
              <a:gdLst>
                <a:gd name="connsiteX0" fmla="*/ 379648 w 390525"/>
                <a:gd name="connsiteY0" fmla="*/ 254633 h 581025"/>
                <a:gd name="connsiteX1" fmla="*/ 238678 w 390525"/>
                <a:gd name="connsiteY1" fmla="*/ 29843 h 581025"/>
                <a:gd name="connsiteX2" fmla="*/ 47226 w 390525"/>
                <a:gd name="connsiteY2" fmla="*/ 52703 h 581025"/>
                <a:gd name="connsiteX3" fmla="*/ 13888 w 390525"/>
                <a:gd name="connsiteY3" fmla="*/ 244155 h 581025"/>
                <a:gd name="connsiteX4" fmla="*/ 98661 w 390525"/>
                <a:gd name="connsiteY4" fmla="*/ 424178 h 581025"/>
                <a:gd name="connsiteX5" fmla="*/ 193911 w 390525"/>
                <a:gd name="connsiteY5" fmla="*/ 575625 h 581025"/>
                <a:gd name="connsiteX6" fmla="*/ 312021 w 390525"/>
                <a:gd name="connsiteY6" fmla="*/ 519428 h 581025"/>
                <a:gd name="connsiteX7" fmla="*/ 379648 w 390525"/>
                <a:gd name="connsiteY7" fmla="*/ 25463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525" h="581025">
                  <a:moveTo>
                    <a:pt x="379648" y="254633"/>
                  </a:moveTo>
                  <a:cubicBezTo>
                    <a:pt x="379648" y="254633"/>
                    <a:pt x="334881" y="63180"/>
                    <a:pt x="238678" y="29843"/>
                  </a:cubicBezTo>
                  <a:cubicBezTo>
                    <a:pt x="142476" y="-3495"/>
                    <a:pt x="81516" y="-3495"/>
                    <a:pt x="47226" y="52703"/>
                  </a:cubicBezTo>
                  <a:cubicBezTo>
                    <a:pt x="13888" y="108900"/>
                    <a:pt x="-3257" y="182243"/>
                    <a:pt x="13888" y="244155"/>
                  </a:cubicBezTo>
                  <a:cubicBezTo>
                    <a:pt x="31033" y="306068"/>
                    <a:pt x="81516" y="373695"/>
                    <a:pt x="98661" y="424178"/>
                  </a:cubicBezTo>
                  <a:cubicBezTo>
                    <a:pt x="115806" y="474660"/>
                    <a:pt x="154858" y="565148"/>
                    <a:pt x="193911" y="575625"/>
                  </a:cubicBezTo>
                  <a:cubicBezTo>
                    <a:pt x="232963" y="587055"/>
                    <a:pt x="272968" y="592770"/>
                    <a:pt x="312021" y="519428"/>
                  </a:cubicBezTo>
                  <a:cubicBezTo>
                    <a:pt x="352026" y="446085"/>
                    <a:pt x="419653" y="400365"/>
                    <a:pt x="379648" y="254633"/>
                  </a:cubicBezTo>
                  <a:close/>
                </a:path>
              </a:pathLst>
            </a:custGeom>
            <a:solidFill>
              <a:srgbClr val="F4A9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277951" y="7592143"/>
            <a:ext cx="2081813" cy="3822290"/>
            <a:chOff x="4371168" y="10123281"/>
            <a:chExt cx="2776112" cy="5097049"/>
          </a:xfrm>
        </p:grpSpPr>
        <p:sp>
          <p:nvSpPr>
            <p:cNvPr id="19" name="Freeform: Shape 18"/>
            <p:cNvSpPr/>
            <p:nvPr/>
          </p:nvSpPr>
          <p:spPr>
            <a:xfrm>
              <a:off x="4423782" y="12880364"/>
              <a:ext cx="2118431" cy="2339966"/>
            </a:xfrm>
            <a:custGeom>
              <a:avLst/>
              <a:gdLst>
                <a:gd name="connsiteX0" fmla="*/ 330041 w 1457325"/>
                <a:gd name="connsiteY0" fmla="*/ 7144 h 1609725"/>
                <a:gd name="connsiteX1" fmla="*/ 7144 w 1457325"/>
                <a:gd name="connsiteY1" fmla="*/ 1612106 h 1609725"/>
                <a:gd name="connsiteX2" fmla="*/ 1208246 w 1457325"/>
                <a:gd name="connsiteY2" fmla="*/ 1612106 h 1609725"/>
                <a:gd name="connsiteX3" fmla="*/ 1453039 w 1457325"/>
                <a:gd name="connsiteY3" fmla="*/ 151924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1609725">
                  <a:moveTo>
                    <a:pt x="330041" y="7144"/>
                  </a:moveTo>
                  <a:cubicBezTo>
                    <a:pt x="330041" y="7144"/>
                    <a:pt x="397669" y="1155859"/>
                    <a:pt x="7144" y="1612106"/>
                  </a:cubicBezTo>
                  <a:lnTo>
                    <a:pt x="1208246" y="1612106"/>
                  </a:lnTo>
                  <a:lnTo>
                    <a:pt x="1453039" y="151924"/>
                  </a:lnTo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742239" y="11414964"/>
              <a:ext cx="2284582" cy="2215352"/>
            </a:xfrm>
            <a:custGeom>
              <a:avLst/>
              <a:gdLst>
                <a:gd name="connsiteX0" fmla="*/ 1566386 w 1571625"/>
                <a:gd name="connsiteY0" fmla="*/ 247517 h 1524000"/>
                <a:gd name="connsiteX1" fmla="*/ 1522571 w 1571625"/>
                <a:gd name="connsiteY1" fmla="*/ 506597 h 1524000"/>
                <a:gd name="connsiteX2" fmla="*/ 1079659 w 1571625"/>
                <a:gd name="connsiteY2" fmla="*/ 1347654 h 1524000"/>
                <a:gd name="connsiteX3" fmla="*/ 347186 w 1571625"/>
                <a:gd name="connsiteY3" fmla="*/ 1400994 h 1524000"/>
                <a:gd name="connsiteX4" fmla="*/ 7144 w 1571625"/>
                <a:gd name="connsiteY4" fmla="*/ 594227 h 1524000"/>
                <a:gd name="connsiteX5" fmla="*/ 1566386 w 1571625"/>
                <a:gd name="connsiteY5" fmla="*/ 247517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1625" h="1524000">
                  <a:moveTo>
                    <a:pt x="1566386" y="247517"/>
                  </a:moveTo>
                  <a:cubicBezTo>
                    <a:pt x="1567339" y="316097"/>
                    <a:pt x="1554004" y="401822"/>
                    <a:pt x="1522571" y="506597"/>
                  </a:cubicBezTo>
                  <a:cubicBezTo>
                    <a:pt x="1394936" y="933317"/>
                    <a:pt x="1238726" y="1196206"/>
                    <a:pt x="1079659" y="1347654"/>
                  </a:cubicBezTo>
                  <a:cubicBezTo>
                    <a:pt x="801529" y="1612449"/>
                    <a:pt x="512921" y="1537202"/>
                    <a:pt x="347186" y="1400994"/>
                  </a:cubicBezTo>
                  <a:cubicBezTo>
                    <a:pt x="86201" y="1186681"/>
                    <a:pt x="7144" y="594227"/>
                    <a:pt x="7144" y="594227"/>
                  </a:cubicBezTo>
                  <a:cubicBezTo>
                    <a:pt x="7144" y="594227"/>
                    <a:pt x="1554004" y="-450666"/>
                    <a:pt x="1566386" y="247517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5249001" y="11764381"/>
              <a:ext cx="1772282" cy="1619976"/>
            </a:xfrm>
            <a:custGeom>
              <a:avLst/>
              <a:gdLst>
                <a:gd name="connsiteX0" fmla="*/ 1217771 w 1219200"/>
                <a:gd name="connsiteY0" fmla="*/ 7144 h 1114425"/>
                <a:gd name="connsiteX1" fmla="*/ 1173956 w 1219200"/>
                <a:gd name="connsiteY1" fmla="*/ 266224 h 1114425"/>
                <a:gd name="connsiteX2" fmla="*/ 731044 w 1219200"/>
                <a:gd name="connsiteY2" fmla="*/ 1107281 h 1114425"/>
                <a:gd name="connsiteX3" fmla="*/ 7144 w 1219200"/>
                <a:gd name="connsiteY3" fmla="*/ 334804 h 1114425"/>
                <a:gd name="connsiteX4" fmla="*/ 1217771 w 1219200"/>
                <a:gd name="connsiteY4" fmla="*/ 7144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" h="1114425">
                  <a:moveTo>
                    <a:pt x="1217771" y="7144"/>
                  </a:moveTo>
                  <a:cubicBezTo>
                    <a:pt x="1218724" y="75724"/>
                    <a:pt x="1205389" y="161449"/>
                    <a:pt x="1173956" y="266224"/>
                  </a:cubicBezTo>
                  <a:cubicBezTo>
                    <a:pt x="1046321" y="692944"/>
                    <a:pt x="890111" y="955834"/>
                    <a:pt x="731044" y="1107281"/>
                  </a:cubicBezTo>
                  <a:cubicBezTo>
                    <a:pt x="709136" y="430054"/>
                    <a:pt x="7144" y="334804"/>
                    <a:pt x="7144" y="334804"/>
                  </a:cubicBezTo>
                  <a:lnTo>
                    <a:pt x="1217771" y="7144"/>
                  </a:lnTo>
                  <a:close/>
                </a:path>
              </a:pathLst>
            </a:custGeom>
            <a:solidFill>
              <a:srgbClr val="F9B3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516549" y="10363170"/>
              <a:ext cx="2630731" cy="1924587"/>
            </a:xfrm>
            <a:custGeom>
              <a:avLst/>
              <a:gdLst>
                <a:gd name="connsiteX0" fmla="*/ 1761649 w 1809750"/>
                <a:gd name="connsiteY0" fmla="*/ 1135856 h 1323975"/>
                <a:gd name="connsiteX1" fmla="*/ 1648301 w 1809750"/>
                <a:gd name="connsiteY1" fmla="*/ 1234917 h 1323975"/>
                <a:gd name="connsiteX2" fmla="*/ 784384 w 1809750"/>
                <a:gd name="connsiteY2" fmla="*/ 1282542 h 1323975"/>
                <a:gd name="connsiteX3" fmla="*/ 443389 w 1809750"/>
                <a:gd name="connsiteY3" fmla="*/ 1301592 h 1323975"/>
                <a:gd name="connsiteX4" fmla="*/ 10001 w 1809750"/>
                <a:gd name="connsiteY4" fmla="*/ 1325404 h 1323975"/>
                <a:gd name="connsiteX5" fmla="*/ 7144 w 1809750"/>
                <a:gd name="connsiteY5" fmla="*/ 1325404 h 1323975"/>
                <a:gd name="connsiteX6" fmla="*/ 7144 w 1809750"/>
                <a:gd name="connsiteY6" fmla="*/ 7144 h 1323975"/>
                <a:gd name="connsiteX7" fmla="*/ 10001 w 1809750"/>
                <a:gd name="connsiteY7" fmla="*/ 7144 h 1323975"/>
                <a:gd name="connsiteX8" fmla="*/ 1648301 w 1809750"/>
                <a:gd name="connsiteY8" fmla="*/ 98584 h 1323975"/>
                <a:gd name="connsiteX9" fmla="*/ 1761649 w 1809750"/>
                <a:gd name="connsiteY9" fmla="*/ 197644 h 1323975"/>
                <a:gd name="connsiteX10" fmla="*/ 1761649 w 1809750"/>
                <a:gd name="connsiteY10" fmla="*/ 113585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0" h="1323975">
                  <a:moveTo>
                    <a:pt x="1761649" y="1135856"/>
                  </a:moveTo>
                  <a:cubicBezTo>
                    <a:pt x="1751171" y="1191101"/>
                    <a:pt x="1704499" y="1232059"/>
                    <a:pt x="1648301" y="1234917"/>
                  </a:cubicBezTo>
                  <a:lnTo>
                    <a:pt x="784384" y="1282542"/>
                  </a:lnTo>
                  <a:lnTo>
                    <a:pt x="443389" y="1301592"/>
                  </a:lnTo>
                  <a:lnTo>
                    <a:pt x="10001" y="1325404"/>
                  </a:lnTo>
                  <a:cubicBezTo>
                    <a:pt x="9049" y="1325404"/>
                    <a:pt x="8096" y="1325404"/>
                    <a:pt x="7144" y="1325404"/>
                  </a:cubicBez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lnTo>
                    <a:pt x="1648301" y="98584"/>
                  </a:lnTo>
                  <a:cubicBezTo>
                    <a:pt x="1704499" y="101441"/>
                    <a:pt x="1751171" y="142399"/>
                    <a:pt x="1761649" y="197644"/>
                  </a:cubicBezTo>
                  <a:cubicBezTo>
                    <a:pt x="1819751" y="511016"/>
                    <a:pt x="1819751" y="823436"/>
                    <a:pt x="1761649" y="1135856"/>
                  </a:cubicBezTo>
                  <a:close/>
                </a:path>
              </a:pathLst>
            </a:custGeom>
            <a:solidFill>
              <a:srgbClr val="389F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371168" y="10364554"/>
              <a:ext cx="304611" cy="1924587"/>
            </a:xfrm>
            <a:custGeom>
              <a:avLst/>
              <a:gdLst>
                <a:gd name="connsiteX0" fmla="*/ 207169 w 209550"/>
                <a:gd name="connsiteY0" fmla="*/ 666274 h 1323975"/>
                <a:gd name="connsiteX1" fmla="*/ 107156 w 209550"/>
                <a:gd name="connsiteY1" fmla="*/ 1325404 h 1323975"/>
                <a:gd name="connsiteX2" fmla="*/ 7144 w 209550"/>
                <a:gd name="connsiteY2" fmla="*/ 666274 h 1323975"/>
                <a:gd name="connsiteX3" fmla="*/ 107156 w 209550"/>
                <a:gd name="connsiteY3" fmla="*/ 7144 h 1323975"/>
                <a:gd name="connsiteX4" fmla="*/ 207169 w 209550"/>
                <a:gd name="connsiteY4" fmla="*/ 666274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1323975">
                  <a:moveTo>
                    <a:pt x="207169" y="666274"/>
                  </a:moveTo>
                  <a:cubicBezTo>
                    <a:pt x="207169" y="1030301"/>
                    <a:pt x="162392" y="1325404"/>
                    <a:pt x="107156" y="1325404"/>
                  </a:cubicBezTo>
                  <a:cubicBezTo>
                    <a:pt x="51921" y="1325404"/>
                    <a:pt x="7144" y="1030301"/>
                    <a:pt x="7144" y="666274"/>
                  </a:cubicBezTo>
                  <a:cubicBezTo>
                    <a:pt x="7144" y="302246"/>
                    <a:pt x="51921" y="7144"/>
                    <a:pt x="107156" y="7144"/>
                  </a:cubicBezTo>
                  <a:cubicBezTo>
                    <a:pt x="162392" y="7144"/>
                    <a:pt x="207169" y="302246"/>
                    <a:pt x="207169" y="666274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4927775" y="10433784"/>
              <a:ext cx="2146122" cy="484608"/>
            </a:xfrm>
            <a:custGeom>
              <a:avLst/>
              <a:gdLst>
                <a:gd name="connsiteX0" fmla="*/ 1471136 w 1476375"/>
                <a:gd name="connsiteY0" fmla="*/ 226219 h 333375"/>
                <a:gd name="connsiteX1" fmla="*/ 1441609 w 1476375"/>
                <a:gd name="connsiteY1" fmla="*/ 285274 h 333375"/>
                <a:gd name="connsiteX2" fmla="*/ 1121569 w 1476375"/>
                <a:gd name="connsiteY2" fmla="*/ 254794 h 333375"/>
                <a:gd name="connsiteX3" fmla="*/ 1097756 w 1476375"/>
                <a:gd name="connsiteY3" fmla="*/ 285274 h 333375"/>
                <a:gd name="connsiteX4" fmla="*/ 806291 w 1476375"/>
                <a:gd name="connsiteY4" fmla="*/ 280511 h 333375"/>
                <a:gd name="connsiteX5" fmla="*/ 800576 w 1476375"/>
                <a:gd name="connsiteY5" fmla="*/ 285274 h 333375"/>
                <a:gd name="connsiteX6" fmla="*/ 508159 w 1476375"/>
                <a:gd name="connsiteY6" fmla="*/ 280511 h 333375"/>
                <a:gd name="connsiteX7" fmla="*/ 502444 w 1476375"/>
                <a:gd name="connsiteY7" fmla="*/ 285274 h 333375"/>
                <a:gd name="connsiteX8" fmla="*/ 161449 w 1476375"/>
                <a:gd name="connsiteY8" fmla="*/ 230029 h 333375"/>
                <a:gd name="connsiteX9" fmla="*/ 21431 w 1476375"/>
                <a:gd name="connsiteY9" fmla="*/ 35719 h 333375"/>
                <a:gd name="connsiteX10" fmla="*/ 7144 w 1476375"/>
                <a:gd name="connsiteY10" fmla="*/ 7144 h 333375"/>
                <a:gd name="connsiteX11" fmla="*/ 133826 w 1476375"/>
                <a:gd name="connsiteY11" fmla="*/ 182404 h 333375"/>
                <a:gd name="connsiteX12" fmla="*/ 474821 w 1476375"/>
                <a:gd name="connsiteY12" fmla="*/ 237649 h 333375"/>
                <a:gd name="connsiteX13" fmla="*/ 480536 w 1476375"/>
                <a:gd name="connsiteY13" fmla="*/ 232886 h 333375"/>
                <a:gd name="connsiteX14" fmla="*/ 772954 w 1476375"/>
                <a:gd name="connsiteY14" fmla="*/ 237649 h 333375"/>
                <a:gd name="connsiteX15" fmla="*/ 778669 w 1476375"/>
                <a:gd name="connsiteY15" fmla="*/ 232886 h 333375"/>
                <a:gd name="connsiteX16" fmla="*/ 1070134 w 1476375"/>
                <a:gd name="connsiteY16" fmla="*/ 237649 h 333375"/>
                <a:gd name="connsiteX17" fmla="*/ 1093946 w 1476375"/>
                <a:gd name="connsiteY17" fmla="*/ 207169 h 333375"/>
                <a:gd name="connsiteX18" fmla="*/ 1413986 w 1476375"/>
                <a:gd name="connsiteY18" fmla="*/ 237649 h 333375"/>
                <a:gd name="connsiteX19" fmla="*/ 1443514 w 1476375"/>
                <a:gd name="connsiteY19" fmla="*/ 178594 h 333375"/>
                <a:gd name="connsiteX20" fmla="*/ 1440656 w 1476375"/>
                <a:gd name="connsiteY20" fmla="*/ 159544 h 333375"/>
                <a:gd name="connsiteX21" fmla="*/ 1457801 w 1476375"/>
                <a:gd name="connsiteY21" fmla="*/ 184309 h 333375"/>
                <a:gd name="connsiteX22" fmla="*/ 1471136 w 1476375"/>
                <a:gd name="connsiteY22" fmla="*/ 22621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6375" h="333375">
                  <a:moveTo>
                    <a:pt x="1471136" y="226219"/>
                  </a:moveTo>
                  <a:cubicBezTo>
                    <a:pt x="1471136" y="249079"/>
                    <a:pt x="1460659" y="270986"/>
                    <a:pt x="1441609" y="285274"/>
                  </a:cubicBezTo>
                  <a:cubicBezTo>
                    <a:pt x="1341596" y="357664"/>
                    <a:pt x="1203484" y="342424"/>
                    <a:pt x="1121569" y="254794"/>
                  </a:cubicBezTo>
                  <a:cubicBezTo>
                    <a:pt x="1116806" y="266224"/>
                    <a:pt x="1108234" y="277654"/>
                    <a:pt x="1097756" y="285274"/>
                  </a:cubicBezTo>
                  <a:cubicBezTo>
                    <a:pt x="1008221" y="350044"/>
                    <a:pt x="889159" y="344329"/>
                    <a:pt x="806291" y="280511"/>
                  </a:cubicBezTo>
                  <a:cubicBezTo>
                    <a:pt x="804386" y="282416"/>
                    <a:pt x="802481" y="284321"/>
                    <a:pt x="800576" y="285274"/>
                  </a:cubicBezTo>
                  <a:cubicBezTo>
                    <a:pt x="711041" y="350044"/>
                    <a:pt x="591979" y="344329"/>
                    <a:pt x="508159" y="280511"/>
                  </a:cubicBezTo>
                  <a:cubicBezTo>
                    <a:pt x="506254" y="282416"/>
                    <a:pt x="504349" y="284321"/>
                    <a:pt x="502444" y="285274"/>
                  </a:cubicBezTo>
                  <a:cubicBezTo>
                    <a:pt x="393859" y="363379"/>
                    <a:pt x="240506" y="338614"/>
                    <a:pt x="161449" y="230029"/>
                  </a:cubicBezTo>
                  <a:lnTo>
                    <a:pt x="21431" y="35719"/>
                  </a:lnTo>
                  <a:cubicBezTo>
                    <a:pt x="14764" y="27146"/>
                    <a:pt x="10001" y="17621"/>
                    <a:pt x="7144" y="7144"/>
                  </a:cubicBezTo>
                  <a:lnTo>
                    <a:pt x="133826" y="182404"/>
                  </a:lnTo>
                  <a:cubicBezTo>
                    <a:pt x="211931" y="290989"/>
                    <a:pt x="365284" y="316706"/>
                    <a:pt x="474821" y="237649"/>
                  </a:cubicBezTo>
                  <a:cubicBezTo>
                    <a:pt x="476726" y="235744"/>
                    <a:pt x="478631" y="234791"/>
                    <a:pt x="480536" y="232886"/>
                  </a:cubicBezTo>
                  <a:cubicBezTo>
                    <a:pt x="564356" y="296704"/>
                    <a:pt x="683419" y="302419"/>
                    <a:pt x="772954" y="237649"/>
                  </a:cubicBezTo>
                  <a:cubicBezTo>
                    <a:pt x="774859" y="235744"/>
                    <a:pt x="776764" y="234791"/>
                    <a:pt x="778669" y="232886"/>
                  </a:cubicBezTo>
                  <a:cubicBezTo>
                    <a:pt x="862489" y="296704"/>
                    <a:pt x="981551" y="302419"/>
                    <a:pt x="1070134" y="237649"/>
                  </a:cubicBezTo>
                  <a:cubicBezTo>
                    <a:pt x="1081564" y="229076"/>
                    <a:pt x="1089184" y="218599"/>
                    <a:pt x="1093946" y="207169"/>
                  </a:cubicBezTo>
                  <a:cubicBezTo>
                    <a:pt x="1176814" y="294799"/>
                    <a:pt x="1313974" y="310039"/>
                    <a:pt x="1413986" y="237649"/>
                  </a:cubicBezTo>
                  <a:cubicBezTo>
                    <a:pt x="1433036" y="223361"/>
                    <a:pt x="1443514" y="201454"/>
                    <a:pt x="1443514" y="178594"/>
                  </a:cubicBezTo>
                  <a:cubicBezTo>
                    <a:pt x="1443514" y="171926"/>
                    <a:pt x="1442561" y="166211"/>
                    <a:pt x="1440656" y="159544"/>
                  </a:cubicBezTo>
                  <a:lnTo>
                    <a:pt x="1457801" y="184309"/>
                  </a:lnTo>
                  <a:cubicBezTo>
                    <a:pt x="1466374" y="196691"/>
                    <a:pt x="1471136" y="210979"/>
                    <a:pt x="1471136" y="22621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875160" y="10123281"/>
              <a:ext cx="2159968" cy="719989"/>
            </a:xfrm>
            <a:custGeom>
              <a:avLst/>
              <a:gdLst>
                <a:gd name="connsiteX0" fmla="*/ 1478756 w 1485900"/>
                <a:gd name="connsiteY0" fmla="*/ 392197 h 495300"/>
                <a:gd name="connsiteX1" fmla="*/ 1449229 w 1485900"/>
                <a:gd name="connsiteY1" fmla="*/ 451252 h 495300"/>
                <a:gd name="connsiteX2" fmla="*/ 1129189 w 1485900"/>
                <a:gd name="connsiteY2" fmla="*/ 420772 h 495300"/>
                <a:gd name="connsiteX3" fmla="*/ 1105376 w 1485900"/>
                <a:gd name="connsiteY3" fmla="*/ 451252 h 495300"/>
                <a:gd name="connsiteX4" fmla="*/ 813911 w 1485900"/>
                <a:gd name="connsiteY4" fmla="*/ 446489 h 495300"/>
                <a:gd name="connsiteX5" fmla="*/ 808196 w 1485900"/>
                <a:gd name="connsiteY5" fmla="*/ 451252 h 495300"/>
                <a:gd name="connsiteX6" fmla="*/ 515779 w 1485900"/>
                <a:gd name="connsiteY6" fmla="*/ 446489 h 495300"/>
                <a:gd name="connsiteX7" fmla="*/ 510064 w 1485900"/>
                <a:gd name="connsiteY7" fmla="*/ 451252 h 495300"/>
                <a:gd name="connsiteX8" fmla="*/ 169069 w 1485900"/>
                <a:gd name="connsiteY8" fmla="*/ 396007 h 495300"/>
                <a:gd name="connsiteX9" fmla="*/ 42386 w 1485900"/>
                <a:gd name="connsiteY9" fmla="*/ 220747 h 495300"/>
                <a:gd name="connsiteX10" fmla="*/ 28099 w 1485900"/>
                <a:gd name="connsiteY10" fmla="*/ 201697 h 495300"/>
                <a:gd name="connsiteX11" fmla="*/ 7144 w 1485900"/>
                <a:gd name="connsiteY11" fmla="*/ 136927 h 495300"/>
                <a:gd name="connsiteX12" fmla="*/ 53816 w 1485900"/>
                <a:gd name="connsiteY12" fmla="*/ 45487 h 495300"/>
                <a:gd name="connsiteX13" fmla="*/ 324326 w 1485900"/>
                <a:gd name="connsiteY13" fmla="*/ 74062 h 495300"/>
                <a:gd name="connsiteX14" fmla="*/ 350996 w 1485900"/>
                <a:gd name="connsiteY14" fmla="*/ 45487 h 495300"/>
                <a:gd name="connsiteX15" fmla="*/ 621506 w 1485900"/>
                <a:gd name="connsiteY15" fmla="*/ 74062 h 495300"/>
                <a:gd name="connsiteX16" fmla="*/ 648176 w 1485900"/>
                <a:gd name="connsiteY16" fmla="*/ 45487 h 495300"/>
                <a:gd name="connsiteX17" fmla="*/ 933926 w 1485900"/>
                <a:gd name="connsiteY17" fmla="*/ 92159 h 495300"/>
                <a:gd name="connsiteX18" fmla="*/ 949166 w 1485900"/>
                <a:gd name="connsiteY18" fmla="*/ 113114 h 495300"/>
                <a:gd name="connsiteX19" fmla="*/ 964406 w 1485900"/>
                <a:gd name="connsiteY19" fmla="*/ 75967 h 495300"/>
                <a:gd name="connsiteX20" fmla="*/ 992981 w 1485900"/>
                <a:gd name="connsiteY20" fmla="*/ 45487 h 495300"/>
                <a:gd name="connsiteX21" fmla="*/ 1278731 w 1485900"/>
                <a:gd name="connsiteY21" fmla="*/ 92159 h 495300"/>
                <a:gd name="connsiteX22" fmla="*/ 1465421 w 1485900"/>
                <a:gd name="connsiteY22" fmla="*/ 351239 h 495300"/>
                <a:gd name="connsiteX23" fmla="*/ 1476851 w 1485900"/>
                <a:gd name="connsiteY23" fmla="*/ 374099 h 495300"/>
                <a:gd name="connsiteX24" fmla="*/ 1478756 w 1485900"/>
                <a:gd name="connsiteY24" fmla="*/ 39219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85900" h="495300">
                  <a:moveTo>
                    <a:pt x="1478756" y="392197"/>
                  </a:moveTo>
                  <a:cubicBezTo>
                    <a:pt x="1478756" y="415057"/>
                    <a:pt x="1468279" y="436964"/>
                    <a:pt x="1449229" y="451252"/>
                  </a:cubicBezTo>
                  <a:cubicBezTo>
                    <a:pt x="1349216" y="523642"/>
                    <a:pt x="1211104" y="508402"/>
                    <a:pt x="1129189" y="420772"/>
                  </a:cubicBezTo>
                  <a:cubicBezTo>
                    <a:pt x="1124426" y="432202"/>
                    <a:pt x="1115854" y="443632"/>
                    <a:pt x="1105376" y="451252"/>
                  </a:cubicBezTo>
                  <a:cubicBezTo>
                    <a:pt x="1015841" y="516022"/>
                    <a:pt x="896779" y="510307"/>
                    <a:pt x="813911" y="446489"/>
                  </a:cubicBezTo>
                  <a:cubicBezTo>
                    <a:pt x="812006" y="448394"/>
                    <a:pt x="810101" y="450299"/>
                    <a:pt x="808196" y="451252"/>
                  </a:cubicBezTo>
                  <a:cubicBezTo>
                    <a:pt x="718661" y="516022"/>
                    <a:pt x="599599" y="510307"/>
                    <a:pt x="515779" y="446489"/>
                  </a:cubicBezTo>
                  <a:cubicBezTo>
                    <a:pt x="513874" y="448394"/>
                    <a:pt x="511969" y="450299"/>
                    <a:pt x="510064" y="451252"/>
                  </a:cubicBezTo>
                  <a:cubicBezTo>
                    <a:pt x="401479" y="529357"/>
                    <a:pt x="248126" y="504592"/>
                    <a:pt x="169069" y="396007"/>
                  </a:cubicBezTo>
                  <a:lnTo>
                    <a:pt x="42386" y="220747"/>
                  </a:lnTo>
                  <a:lnTo>
                    <a:pt x="28099" y="201697"/>
                  </a:lnTo>
                  <a:cubicBezTo>
                    <a:pt x="13811" y="181694"/>
                    <a:pt x="7144" y="158834"/>
                    <a:pt x="7144" y="136927"/>
                  </a:cubicBezTo>
                  <a:cubicBezTo>
                    <a:pt x="7144" y="101684"/>
                    <a:pt x="23336" y="67394"/>
                    <a:pt x="53816" y="45487"/>
                  </a:cubicBezTo>
                  <a:cubicBezTo>
                    <a:pt x="138589" y="-15473"/>
                    <a:pt x="255746" y="-2138"/>
                    <a:pt x="324326" y="74062"/>
                  </a:cubicBezTo>
                  <a:cubicBezTo>
                    <a:pt x="331946" y="63584"/>
                    <a:pt x="340519" y="54059"/>
                    <a:pt x="350996" y="45487"/>
                  </a:cubicBezTo>
                  <a:cubicBezTo>
                    <a:pt x="435769" y="-15473"/>
                    <a:pt x="552926" y="-2138"/>
                    <a:pt x="621506" y="74062"/>
                  </a:cubicBezTo>
                  <a:cubicBezTo>
                    <a:pt x="629126" y="63584"/>
                    <a:pt x="637699" y="54059"/>
                    <a:pt x="648176" y="45487"/>
                  </a:cubicBezTo>
                  <a:cubicBezTo>
                    <a:pt x="739616" y="-20236"/>
                    <a:pt x="868204" y="719"/>
                    <a:pt x="933926" y="92159"/>
                  </a:cubicBezTo>
                  <a:lnTo>
                    <a:pt x="949166" y="113114"/>
                  </a:lnTo>
                  <a:cubicBezTo>
                    <a:pt x="952024" y="99779"/>
                    <a:pt x="956786" y="87397"/>
                    <a:pt x="964406" y="75967"/>
                  </a:cubicBezTo>
                  <a:cubicBezTo>
                    <a:pt x="972026" y="64537"/>
                    <a:pt x="981551" y="54059"/>
                    <a:pt x="992981" y="45487"/>
                  </a:cubicBezTo>
                  <a:cubicBezTo>
                    <a:pt x="1084421" y="-20236"/>
                    <a:pt x="1213009" y="719"/>
                    <a:pt x="1278731" y="92159"/>
                  </a:cubicBezTo>
                  <a:lnTo>
                    <a:pt x="1465421" y="351239"/>
                  </a:lnTo>
                  <a:cubicBezTo>
                    <a:pt x="1470184" y="358859"/>
                    <a:pt x="1473994" y="366479"/>
                    <a:pt x="1476851" y="374099"/>
                  </a:cubicBezTo>
                  <a:cubicBezTo>
                    <a:pt x="1477804" y="378862"/>
                    <a:pt x="1478756" y="385529"/>
                    <a:pt x="1478756" y="392197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5150694" y="11804533"/>
              <a:ext cx="553838" cy="456916"/>
            </a:xfrm>
            <a:custGeom>
              <a:avLst/>
              <a:gdLst>
                <a:gd name="connsiteX0" fmla="*/ 376714 w 381000"/>
                <a:gd name="connsiteY0" fmla="*/ 7144 h 314325"/>
                <a:gd name="connsiteX1" fmla="*/ 349091 w 381000"/>
                <a:gd name="connsiteY1" fmla="*/ 291941 h 314325"/>
                <a:gd name="connsiteX2" fmla="*/ 348139 w 381000"/>
                <a:gd name="connsiteY2" fmla="*/ 291941 h 314325"/>
                <a:gd name="connsiteX3" fmla="*/ 7144 w 381000"/>
                <a:gd name="connsiteY3" fmla="*/ 310991 h 314325"/>
                <a:gd name="connsiteX4" fmla="*/ 43339 w 381000"/>
                <a:gd name="connsiteY4" fmla="*/ 9049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314325">
                  <a:moveTo>
                    <a:pt x="376714" y="7144"/>
                  </a:moveTo>
                  <a:lnTo>
                    <a:pt x="349091" y="291941"/>
                  </a:lnTo>
                  <a:lnTo>
                    <a:pt x="348139" y="291941"/>
                  </a:lnTo>
                  <a:lnTo>
                    <a:pt x="7144" y="310991"/>
                  </a:lnTo>
                  <a:lnTo>
                    <a:pt x="43339" y="9049"/>
                  </a:ln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801756" y="11623781"/>
              <a:ext cx="899987" cy="830757"/>
            </a:xfrm>
            <a:custGeom>
              <a:avLst/>
              <a:gdLst>
                <a:gd name="connsiteX0" fmla="*/ 191943 w 619125"/>
                <a:gd name="connsiteY0" fmla="*/ 122915 h 571500"/>
                <a:gd name="connsiteX1" fmla="*/ 30970 w 619125"/>
                <a:gd name="connsiteY1" fmla="*/ 345800 h 571500"/>
                <a:gd name="connsiteX2" fmla="*/ 59545 w 619125"/>
                <a:gd name="connsiteY2" fmla="*/ 524870 h 571500"/>
                <a:gd name="connsiteX3" fmla="*/ 59545 w 619125"/>
                <a:gd name="connsiteY3" fmla="*/ 524870 h 571500"/>
                <a:gd name="connsiteX4" fmla="*/ 387205 w 619125"/>
                <a:gd name="connsiteY4" fmla="*/ 471530 h 571500"/>
                <a:gd name="connsiteX5" fmla="*/ 600565 w 619125"/>
                <a:gd name="connsiteY5" fmla="*/ 175303 h 571500"/>
                <a:gd name="connsiteX6" fmla="*/ 581515 w 619125"/>
                <a:gd name="connsiteY6" fmla="*/ 60050 h 571500"/>
                <a:gd name="connsiteX7" fmla="*/ 581515 w 619125"/>
                <a:gd name="connsiteY7" fmla="*/ 60050 h 571500"/>
                <a:gd name="connsiteX8" fmla="*/ 191943 w 619125"/>
                <a:gd name="connsiteY8" fmla="*/ 12291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25" h="571500">
                  <a:moveTo>
                    <a:pt x="191943" y="122915"/>
                  </a:moveTo>
                  <a:lnTo>
                    <a:pt x="30970" y="345800"/>
                  </a:lnTo>
                  <a:cubicBezTo>
                    <a:pt x="-9987" y="402950"/>
                    <a:pt x="3348" y="482960"/>
                    <a:pt x="59545" y="524870"/>
                  </a:cubicBezTo>
                  <a:lnTo>
                    <a:pt x="59545" y="524870"/>
                  </a:lnTo>
                  <a:cubicBezTo>
                    <a:pt x="164320" y="600118"/>
                    <a:pt x="311958" y="576305"/>
                    <a:pt x="387205" y="471530"/>
                  </a:cubicBezTo>
                  <a:lnTo>
                    <a:pt x="600565" y="175303"/>
                  </a:lnTo>
                  <a:cubicBezTo>
                    <a:pt x="627235" y="138155"/>
                    <a:pt x="618663" y="86720"/>
                    <a:pt x="581515" y="60050"/>
                  </a:cubicBezTo>
                  <a:lnTo>
                    <a:pt x="581515" y="60050"/>
                  </a:lnTo>
                  <a:cubicBezTo>
                    <a:pt x="457690" y="-30437"/>
                    <a:pt x="281478" y="-1862"/>
                    <a:pt x="191943" y="122915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5521103" y="4412507"/>
            <a:ext cx="3833208" cy="6484847"/>
            <a:chOff x="21228928" y="5883215"/>
            <a:chExt cx="5111610" cy="8647587"/>
          </a:xfrm>
        </p:grpSpPr>
        <p:sp>
          <p:nvSpPr>
            <p:cNvPr id="28" name="Freeform: Shape 27"/>
            <p:cNvSpPr/>
            <p:nvPr/>
          </p:nvSpPr>
          <p:spPr>
            <a:xfrm>
              <a:off x="21228928" y="8579073"/>
              <a:ext cx="595376" cy="1633822"/>
            </a:xfrm>
            <a:custGeom>
              <a:avLst/>
              <a:gdLst>
                <a:gd name="connsiteX0" fmla="*/ 304107 w 409575"/>
                <a:gd name="connsiteY0" fmla="*/ 65754 h 1123950"/>
                <a:gd name="connsiteX1" fmla="*/ 265055 w 409575"/>
                <a:gd name="connsiteY1" fmla="*/ 24796 h 1123950"/>
                <a:gd name="connsiteX2" fmla="*/ 154564 w 409575"/>
                <a:gd name="connsiteY2" fmla="*/ 66706 h 1123950"/>
                <a:gd name="connsiteX3" fmla="*/ 304107 w 409575"/>
                <a:gd name="connsiteY3" fmla="*/ 1122076 h 1123950"/>
                <a:gd name="connsiteX4" fmla="*/ 410786 w 409575"/>
                <a:gd name="connsiteY4" fmla="*/ 1018254 h 1123950"/>
                <a:gd name="connsiteX5" fmla="*/ 304107 w 409575"/>
                <a:gd name="connsiteY5" fmla="*/ 65754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1123950">
                  <a:moveTo>
                    <a:pt x="304107" y="65754"/>
                  </a:moveTo>
                  <a:lnTo>
                    <a:pt x="265055" y="24796"/>
                  </a:lnTo>
                  <a:cubicBezTo>
                    <a:pt x="226001" y="-16161"/>
                    <a:pt x="187901" y="20986"/>
                    <a:pt x="154564" y="66706"/>
                  </a:cubicBezTo>
                  <a:cubicBezTo>
                    <a:pt x="-80703" y="383889"/>
                    <a:pt x="-36889" y="743934"/>
                    <a:pt x="304107" y="1122076"/>
                  </a:cubicBezTo>
                  <a:lnTo>
                    <a:pt x="410786" y="1018254"/>
                  </a:lnTo>
                  <a:lnTo>
                    <a:pt x="304107" y="65754"/>
                  </a:ln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25745162" y="8579073"/>
              <a:ext cx="595376" cy="1633822"/>
            </a:xfrm>
            <a:custGeom>
              <a:avLst/>
              <a:gdLst>
                <a:gd name="connsiteX0" fmla="*/ 113823 w 409575"/>
                <a:gd name="connsiteY0" fmla="*/ 65754 h 1123950"/>
                <a:gd name="connsiteX1" fmla="*/ 152876 w 409575"/>
                <a:gd name="connsiteY1" fmla="*/ 24796 h 1123950"/>
                <a:gd name="connsiteX2" fmla="*/ 263366 w 409575"/>
                <a:gd name="connsiteY2" fmla="*/ 66706 h 1123950"/>
                <a:gd name="connsiteX3" fmla="*/ 113823 w 409575"/>
                <a:gd name="connsiteY3" fmla="*/ 1122076 h 1123950"/>
                <a:gd name="connsiteX4" fmla="*/ 7144 w 409575"/>
                <a:gd name="connsiteY4" fmla="*/ 1018254 h 1123950"/>
                <a:gd name="connsiteX5" fmla="*/ 113823 w 409575"/>
                <a:gd name="connsiteY5" fmla="*/ 65754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1123950">
                  <a:moveTo>
                    <a:pt x="113823" y="65754"/>
                  </a:moveTo>
                  <a:lnTo>
                    <a:pt x="152876" y="24796"/>
                  </a:lnTo>
                  <a:cubicBezTo>
                    <a:pt x="191929" y="-16161"/>
                    <a:pt x="230029" y="20986"/>
                    <a:pt x="263366" y="66706"/>
                  </a:cubicBezTo>
                  <a:cubicBezTo>
                    <a:pt x="498634" y="383889"/>
                    <a:pt x="454819" y="743934"/>
                    <a:pt x="113823" y="1122076"/>
                  </a:cubicBezTo>
                  <a:lnTo>
                    <a:pt x="7144" y="1018254"/>
                  </a:lnTo>
                  <a:lnTo>
                    <a:pt x="113823" y="65754"/>
                  </a:ln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2597978" y="10778549"/>
              <a:ext cx="2630731" cy="3752253"/>
            </a:xfrm>
            <a:custGeom>
              <a:avLst/>
              <a:gdLst>
                <a:gd name="connsiteX0" fmla="*/ 7144 w 1809750"/>
                <a:gd name="connsiteY0" fmla="*/ 240506 h 2581275"/>
                <a:gd name="connsiteX1" fmla="*/ 7144 w 1809750"/>
                <a:gd name="connsiteY1" fmla="*/ 2576989 h 2581275"/>
                <a:gd name="connsiteX2" fmla="*/ 1805464 w 1809750"/>
                <a:gd name="connsiteY2" fmla="*/ 2576989 h 2581275"/>
                <a:gd name="connsiteX3" fmla="*/ 1712119 w 1809750"/>
                <a:gd name="connsiteY3" fmla="*/ 7144 h 258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0" h="2581275">
                  <a:moveTo>
                    <a:pt x="7144" y="240506"/>
                  </a:moveTo>
                  <a:lnTo>
                    <a:pt x="7144" y="2576989"/>
                  </a:lnTo>
                  <a:lnTo>
                    <a:pt x="1805464" y="2576989"/>
                  </a:lnTo>
                  <a:lnTo>
                    <a:pt x="1712119" y="7144"/>
                  </a:ln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1612146" y="6808914"/>
              <a:ext cx="4416859" cy="6119910"/>
            </a:xfrm>
            <a:custGeom>
              <a:avLst/>
              <a:gdLst>
                <a:gd name="connsiteX0" fmla="*/ 3033236 w 3038475"/>
                <a:gd name="connsiteY0" fmla="*/ 2966561 h 4210050"/>
                <a:gd name="connsiteX1" fmla="*/ 1717834 w 3038475"/>
                <a:gd name="connsiteY1" fmla="*/ 4210526 h 4210050"/>
                <a:gd name="connsiteX2" fmla="*/ 1321594 w 3038475"/>
                <a:gd name="connsiteY2" fmla="*/ 4210526 h 4210050"/>
                <a:gd name="connsiteX3" fmla="*/ 40481 w 3038475"/>
                <a:gd name="connsiteY3" fmla="*/ 3246597 h 4210050"/>
                <a:gd name="connsiteX4" fmla="*/ 7144 w 3038475"/>
                <a:gd name="connsiteY4" fmla="*/ 2967514 h 4210050"/>
                <a:gd name="connsiteX5" fmla="*/ 79534 w 3038475"/>
                <a:gd name="connsiteY5" fmla="*/ 1617821 h 4210050"/>
                <a:gd name="connsiteX6" fmla="*/ 89059 w 3038475"/>
                <a:gd name="connsiteY6" fmla="*/ 1437799 h 4210050"/>
                <a:gd name="connsiteX7" fmla="*/ 1519713 w 3038475"/>
                <a:gd name="connsiteY7" fmla="*/ 7144 h 4210050"/>
                <a:gd name="connsiteX8" fmla="*/ 2530317 w 3038475"/>
                <a:gd name="connsiteY8" fmla="*/ 427196 h 4210050"/>
                <a:gd name="connsiteX9" fmla="*/ 2950369 w 3038475"/>
                <a:gd name="connsiteY9" fmla="*/ 1437799 h 4210050"/>
                <a:gd name="connsiteX10" fmla="*/ 2958942 w 3038475"/>
                <a:gd name="connsiteY10" fmla="*/ 1591151 h 4210050"/>
                <a:gd name="connsiteX11" fmla="*/ 3033236 w 3038475"/>
                <a:gd name="connsiteY11" fmla="*/ 2966561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8475" h="4210050">
                  <a:moveTo>
                    <a:pt x="3033236" y="2966561"/>
                  </a:moveTo>
                  <a:cubicBezTo>
                    <a:pt x="3033236" y="3650456"/>
                    <a:pt x="2441734" y="4210526"/>
                    <a:pt x="1717834" y="4210526"/>
                  </a:cubicBezTo>
                  <a:lnTo>
                    <a:pt x="1321594" y="4210526"/>
                  </a:lnTo>
                  <a:cubicBezTo>
                    <a:pt x="699611" y="4210526"/>
                    <a:pt x="174784" y="3797141"/>
                    <a:pt x="40481" y="3246597"/>
                  </a:cubicBezTo>
                  <a:cubicBezTo>
                    <a:pt x="18573" y="3157061"/>
                    <a:pt x="7144" y="3063716"/>
                    <a:pt x="7144" y="2967514"/>
                  </a:cubicBezTo>
                  <a:lnTo>
                    <a:pt x="79534" y="1617821"/>
                  </a:lnTo>
                  <a:lnTo>
                    <a:pt x="89059" y="1437799"/>
                  </a:lnTo>
                  <a:cubicBezTo>
                    <a:pt x="89059" y="651034"/>
                    <a:pt x="732948" y="7144"/>
                    <a:pt x="1519713" y="7144"/>
                  </a:cubicBezTo>
                  <a:cubicBezTo>
                    <a:pt x="1913096" y="7144"/>
                    <a:pt x="2271236" y="168116"/>
                    <a:pt x="2530317" y="427196"/>
                  </a:cubicBezTo>
                  <a:cubicBezTo>
                    <a:pt x="2789396" y="686276"/>
                    <a:pt x="2950369" y="1044416"/>
                    <a:pt x="2950369" y="1437799"/>
                  </a:cubicBezTo>
                  <a:lnTo>
                    <a:pt x="2958942" y="1591151"/>
                  </a:lnTo>
                  <a:lnTo>
                    <a:pt x="3033236" y="2966561"/>
                  </a:ln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3268122" y="10287017"/>
              <a:ext cx="1107676" cy="221535"/>
            </a:xfrm>
            <a:custGeom>
              <a:avLst/>
              <a:gdLst>
                <a:gd name="connsiteX0" fmla="*/ 754856 w 762000"/>
                <a:gd name="connsiteY0" fmla="*/ 7144 h 152400"/>
                <a:gd name="connsiteX1" fmla="*/ 7144 w 762000"/>
                <a:gd name="connsiteY1" fmla="*/ 7144 h 152400"/>
                <a:gd name="connsiteX2" fmla="*/ 754856 w 762000"/>
                <a:gd name="connsiteY2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152400">
                  <a:moveTo>
                    <a:pt x="754856" y="7144"/>
                  </a:moveTo>
                  <a:cubicBezTo>
                    <a:pt x="505302" y="200501"/>
                    <a:pt x="256698" y="200501"/>
                    <a:pt x="7144" y="7144"/>
                  </a:cubicBezTo>
                  <a:cubicBezTo>
                    <a:pt x="7144" y="7144"/>
                    <a:pt x="369094" y="158591"/>
                    <a:pt x="754856" y="7144"/>
                  </a:cubicBezTo>
                  <a:close/>
                </a:path>
              </a:pathLst>
            </a:custGeom>
            <a:solidFill>
              <a:srgbClr val="773D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2564748" y="8960575"/>
              <a:ext cx="581530" cy="443070"/>
            </a:xfrm>
            <a:custGeom>
              <a:avLst/>
              <a:gdLst>
                <a:gd name="connsiteX0" fmla="*/ 401479 w 400050"/>
                <a:gd name="connsiteY0" fmla="*/ 152876 h 304800"/>
                <a:gd name="connsiteX1" fmla="*/ 204311 w 400050"/>
                <a:gd name="connsiteY1" fmla="*/ 298609 h 304800"/>
                <a:gd name="connsiteX2" fmla="*/ 7144 w 400050"/>
                <a:gd name="connsiteY2" fmla="*/ 152876 h 304800"/>
                <a:gd name="connsiteX3" fmla="*/ 204311 w 400050"/>
                <a:gd name="connsiteY3" fmla="*/ 7144 h 304800"/>
                <a:gd name="connsiteX4" fmla="*/ 401479 w 400050"/>
                <a:gd name="connsiteY4" fmla="*/ 1528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304800">
                  <a:moveTo>
                    <a:pt x="401479" y="152876"/>
                  </a:moveTo>
                  <a:cubicBezTo>
                    <a:pt x="401479" y="233362"/>
                    <a:pt x="313204" y="298609"/>
                    <a:pt x="204311" y="298609"/>
                  </a:cubicBezTo>
                  <a:cubicBezTo>
                    <a:pt x="95419" y="298609"/>
                    <a:pt x="7144" y="233362"/>
                    <a:pt x="7144" y="152876"/>
                  </a:cubicBezTo>
                  <a:cubicBezTo>
                    <a:pt x="7144" y="72390"/>
                    <a:pt x="95419" y="7144"/>
                    <a:pt x="204311" y="7144"/>
                  </a:cubicBezTo>
                  <a:cubicBezTo>
                    <a:pt x="313204" y="7144"/>
                    <a:pt x="401479" y="72390"/>
                    <a:pt x="401479" y="152876"/>
                  </a:cubicBezTo>
                  <a:close/>
                </a:path>
              </a:pathLst>
            </a:custGeom>
            <a:solidFill>
              <a:srgbClr val="02021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4457489" y="8960575"/>
              <a:ext cx="581530" cy="443070"/>
            </a:xfrm>
            <a:custGeom>
              <a:avLst/>
              <a:gdLst>
                <a:gd name="connsiteX0" fmla="*/ 401479 w 400050"/>
                <a:gd name="connsiteY0" fmla="*/ 152876 h 304800"/>
                <a:gd name="connsiteX1" fmla="*/ 204312 w 400050"/>
                <a:gd name="connsiteY1" fmla="*/ 298609 h 304800"/>
                <a:gd name="connsiteX2" fmla="*/ 7145 w 400050"/>
                <a:gd name="connsiteY2" fmla="*/ 152876 h 304800"/>
                <a:gd name="connsiteX3" fmla="*/ 204312 w 400050"/>
                <a:gd name="connsiteY3" fmla="*/ 7144 h 304800"/>
                <a:gd name="connsiteX4" fmla="*/ 401479 w 400050"/>
                <a:gd name="connsiteY4" fmla="*/ 1528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304800">
                  <a:moveTo>
                    <a:pt x="401479" y="152876"/>
                  </a:moveTo>
                  <a:cubicBezTo>
                    <a:pt x="401479" y="233362"/>
                    <a:pt x="313204" y="298609"/>
                    <a:pt x="204312" y="298609"/>
                  </a:cubicBezTo>
                  <a:cubicBezTo>
                    <a:pt x="95420" y="298609"/>
                    <a:pt x="7145" y="233362"/>
                    <a:pt x="7145" y="152876"/>
                  </a:cubicBezTo>
                  <a:cubicBezTo>
                    <a:pt x="7145" y="72390"/>
                    <a:pt x="95420" y="7144"/>
                    <a:pt x="204312" y="7144"/>
                  </a:cubicBezTo>
                  <a:cubicBezTo>
                    <a:pt x="313204" y="7144"/>
                    <a:pt x="401479" y="72390"/>
                    <a:pt x="401479" y="152876"/>
                  </a:cubicBezTo>
                  <a:close/>
                </a:path>
              </a:pathLst>
            </a:custGeom>
            <a:solidFill>
              <a:srgbClr val="02021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1567410" y="5883215"/>
              <a:ext cx="4403013" cy="3406104"/>
            </a:xfrm>
            <a:custGeom>
              <a:avLst/>
              <a:gdLst>
                <a:gd name="connsiteX0" fmla="*/ 168411 w 3028950"/>
                <a:gd name="connsiteY0" fmla="*/ 2311784 h 2343150"/>
                <a:gd name="connsiteX1" fmla="*/ 611323 w 3028950"/>
                <a:gd name="connsiteY1" fmla="*/ 1300229 h 2343150"/>
                <a:gd name="connsiteX2" fmla="*/ 2234383 w 3028950"/>
                <a:gd name="connsiteY2" fmla="*/ 1697422 h 2343150"/>
                <a:gd name="connsiteX3" fmla="*/ 1988638 w 3028950"/>
                <a:gd name="connsiteY3" fmla="*/ 1440247 h 2343150"/>
                <a:gd name="connsiteX4" fmla="*/ 2654436 w 3028950"/>
                <a:gd name="connsiteY4" fmla="*/ 1766954 h 2343150"/>
                <a:gd name="connsiteX5" fmla="*/ 2479175 w 3028950"/>
                <a:gd name="connsiteY5" fmla="*/ 1521209 h 2343150"/>
                <a:gd name="connsiteX6" fmla="*/ 2981144 w 3028950"/>
                <a:gd name="connsiteY6" fmla="*/ 2182244 h 2343150"/>
                <a:gd name="connsiteX7" fmla="*/ 3022100 w 3028950"/>
                <a:gd name="connsiteY7" fmla="*/ 791594 h 2343150"/>
                <a:gd name="connsiteX8" fmla="*/ 2741113 w 3028950"/>
                <a:gd name="connsiteY8" fmla="*/ 511559 h 2343150"/>
                <a:gd name="connsiteX9" fmla="*/ 925648 w 3028950"/>
                <a:gd name="connsiteY9" fmla="*/ 481079 h 2343150"/>
                <a:gd name="connsiteX10" fmla="*/ 703716 w 3028950"/>
                <a:gd name="connsiteY10" fmla="*/ 667769 h 2343150"/>
                <a:gd name="connsiteX11" fmla="*/ 878023 w 3028950"/>
                <a:gd name="connsiteY11" fmla="*/ 311534 h 2343150"/>
                <a:gd name="connsiteX12" fmla="*/ 809444 w 3028950"/>
                <a:gd name="connsiteY12" fmla="*/ 261052 h 2343150"/>
                <a:gd name="connsiteX13" fmla="*/ 516073 w 3028950"/>
                <a:gd name="connsiteY13" fmla="*/ 539182 h 2343150"/>
                <a:gd name="connsiteX14" fmla="*/ 815158 w 3028950"/>
                <a:gd name="connsiteY14" fmla="*/ 33404 h 2343150"/>
                <a:gd name="connsiteX15" fmla="*/ 787536 w 3028950"/>
                <a:gd name="connsiteY15" fmla="*/ 12449 h 2343150"/>
                <a:gd name="connsiteX16" fmla="*/ 98879 w 3028950"/>
                <a:gd name="connsiteY16" fmla="*/ 719204 h 2343150"/>
                <a:gd name="connsiteX17" fmla="*/ 7438 w 3028950"/>
                <a:gd name="connsiteY17" fmla="*/ 959234 h 2343150"/>
                <a:gd name="connsiteX18" fmla="*/ 96021 w 3028950"/>
                <a:gd name="connsiteY18" fmla="*/ 2305117 h 2343150"/>
                <a:gd name="connsiteX19" fmla="*/ 168411 w 3028950"/>
                <a:gd name="connsiteY19" fmla="*/ 2311784 h 2343150"/>
                <a:gd name="connsiteX20" fmla="*/ 168411 w 3028950"/>
                <a:gd name="connsiteY20" fmla="*/ 2311784 h 234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28950" h="2343150">
                  <a:moveTo>
                    <a:pt x="168411" y="2311784"/>
                  </a:moveTo>
                  <a:lnTo>
                    <a:pt x="611323" y="1300229"/>
                  </a:lnTo>
                  <a:lnTo>
                    <a:pt x="2234383" y="1697422"/>
                  </a:lnTo>
                  <a:lnTo>
                    <a:pt x="1988638" y="1440247"/>
                  </a:lnTo>
                  <a:lnTo>
                    <a:pt x="2654436" y="1766954"/>
                  </a:lnTo>
                  <a:lnTo>
                    <a:pt x="2479175" y="1521209"/>
                  </a:lnTo>
                  <a:lnTo>
                    <a:pt x="2981144" y="2182244"/>
                  </a:lnTo>
                  <a:lnTo>
                    <a:pt x="3022100" y="791594"/>
                  </a:lnTo>
                  <a:cubicBezTo>
                    <a:pt x="3018291" y="638242"/>
                    <a:pt x="2894466" y="514417"/>
                    <a:pt x="2741113" y="511559"/>
                  </a:cubicBezTo>
                  <a:lnTo>
                    <a:pt x="925648" y="481079"/>
                  </a:lnTo>
                  <a:lnTo>
                    <a:pt x="703716" y="667769"/>
                  </a:lnTo>
                  <a:lnTo>
                    <a:pt x="878023" y="311534"/>
                  </a:lnTo>
                  <a:cubicBezTo>
                    <a:pt x="898979" y="268672"/>
                    <a:pt x="844686" y="227714"/>
                    <a:pt x="809444" y="261052"/>
                  </a:cubicBezTo>
                  <a:lnTo>
                    <a:pt x="516073" y="539182"/>
                  </a:lnTo>
                  <a:lnTo>
                    <a:pt x="815158" y="33404"/>
                  </a:lnTo>
                  <a:cubicBezTo>
                    <a:pt x="825636" y="15307"/>
                    <a:pt x="801823" y="-1838"/>
                    <a:pt x="787536" y="12449"/>
                  </a:cubicBezTo>
                  <a:lnTo>
                    <a:pt x="98879" y="719204"/>
                  </a:lnTo>
                  <a:cubicBezTo>
                    <a:pt x="36966" y="783022"/>
                    <a:pt x="3629" y="869699"/>
                    <a:pt x="7438" y="959234"/>
                  </a:cubicBezTo>
                  <a:lnTo>
                    <a:pt x="96021" y="2305117"/>
                  </a:lnTo>
                  <a:cubicBezTo>
                    <a:pt x="97925" y="2347979"/>
                    <a:pt x="158886" y="2352742"/>
                    <a:pt x="168411" y="2311784"/>
                  </a:cubicBezTo>
                  <a:lnTo>
                    <a:pt x="168411" y="2311784"/>
                  </a:ln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21612146" y="9049189"/>
              <a:ext cx="4416859" cy="3890712"/>
            </a:xfrm>
            <a:custGeom>
              <a:avLst/>
              <a:gdLst>
                <a:gd name="connsiteX0" fmla="*/ 3033236 w 3038475"/>
                <a:gd name="connsiteY0" fmla="*/ 1425416 h 2676525"/>
                <a:gd name="connsiteX1" fmla="*/ 1717834 w 3038475"/>
                <a:gd name="connsiteY1" fmla="*/ 2669381 h 2676525"/>
                <a:gd name="connsiteX2" fmla="*/ 1321594 w 3038475"/>
                <a:gd name="connsiteY2" fmla="*/ 2669381 h 2676525"/>
                <a:gd name="connsiteX3" fmla="*/ 40481 w 3038475"/>
                <a:gd name="connsiteY3" fmla="*/ 1705451 h 2676525"/>
                <a:gd name="connsiteX4" fmla="*/ 7144 w 3038475"/>
                <a:gd name="connsiteY4" fmla="*/ 1426369 h 2676525"/>
                <a:gd name="connsiteX5" fmla="*/ 79534 w 3038475"/>
                <a:gd name="connsiteY5" fmla="*/ 76676 h 2676525"/>
                <a:gd name="connsiteX6" fmla="*/ 182404 w 3038475"/>
                <a:gd name="connsiteY6" fmla="*/ 32861 h 2676525"/>
                <a:gd name="connsiteX7" fmla="*/ 279559 w 3038475"/>
                <a:gd name="connsiteY7" fmla="*/ 925354 h 2676525"/>
                <a:gd name="connsiteX8" fmla="*/ 343376 w 3038475"/>
                <a:gd name="connsiteY8" fmla="*/ 1052036 h 2676525"/>
                <a:gd name="connsiteX9" fmla="*/ 500538 w 3038475"/>
                <a:gd name="connsiteY9" fmla="*/ 1195864 h 2676525"/>
                <a:gd name="connsiteX10" fmla="*/ 658654 w 3038475"/>
                <a:gd name="connsiteY10" fmla="*/ 1247299 h 2676525"/>
                <a:gd name="connsiteX11" fmla="*/ 1470184 w 3038475"/>
                <a:gd name="connsiteY11" fmla="*/ 1154906 h 2676525"/>
                <a:gd name="connsiteX12" fmla="*/ 1510188 w 3038475"/>
                <a:gd name="connsiteY12" fmla="*/ 1155859 h 2676525"/>
                <a:gd name="connsiteX13" fmla="*/ 2237898 w 3038475"/>
                <a:gd name="connsiteY13" fmla="*/ 1276826 h 2676525"/>
                <a:gd name="connsiteX14" fmla="*/ 2540794 w 3038475"/>
                <a:gd name="connsiteY14" fmla="*/ 1214914 h 2676525"/>
                <a:gd name="connsiteX15" fmla="*/ 2591276 w 3038475"/>
                <a:gd name="connsiteY15" fmla="*/ 1182529 h 2676525"/>
                <a:gd name="connsiteX16" fmla="*/ 2855119 w 3038475"/>
                <a:gd name="connsiteY16" fmla="*/ 764381 h 2676525"/>
                <a:gd name="connsiteX17" fmla="*/ 2949417 w 3038475"/>
                <a:gd name="connsiteY17" fmla="*/ 7144 h 2676525"/>
                <a:gd name="connsiteX18" fmla="*/ 2957988 w 3038475"/>
                <a:gd name="connsiteY18" fmla="*/ 49054 h 2676525"/>
                <a:gd name="connsiteX19" fmla="*/ 3033236 w 3038475"/>
                <a:gd name="connsiteY19" fmla="*/ 1425416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38475" h="2676525">
                  <a:moveTo>
                    <a:pt x="3033236" y="1425416"/>
                  </a:moveTo>
                  <a:cubicBezTo>
                    <a:pt x="3033236" y="2109311"/>
                    <a:pt x="2441734" y="2669381"/>
                    <a:pt x="1717834" y="2669381"/>
                  </a:cubicBezTo>
                  <a:lnTo>
                    <a:pt x="1321594" y="2669381"/>
                  </a:lnTo>
                  <a:cubicBezTo>
                    <a:pt x="699611" y="2669381"/>
                    <a:pt x="174784" y="2255996"/>
                    <a:pt x="40481" y="1705451"/>
                  </a:cubicBezTo>
                  <a:cubicBezTo>
                    <a:pt x="18573" y="1615916"/>
                    <a:pt x="7144" y="1522571"/>
                    <a:pt x="7144" y="1426369"/>
                  </a:cubicBezTo>
                  <a:lnTo>
                    <a:pt x="79534" y="76676"/>
                  </a:lnTo>
                  <a:lnTo>
                    <a:pt x="182404" y="32861"/>
                  </a:lnTo>
                  <a:lnTo>
                    <a:pt x="279559" y="925354"/>
                  </a:lnTo>
                  <a:cubicBezTo>
                    <a:pt x="285273" y="973931"/>
                    <a:pt x="307181" y="1018699"/>
                    <a:pt x="343376" y="1052036"/>
                  </a:cubicBezTo>
                  <a:lnTo>
                    <a:pt x="500538" y="1195864"/>
                  </a:lnTo>
                  <a:cubicBezTo>
                    <a:pt x="543401" y="1234916"/>
                    <a:pt x="601504" y="1253966"/>
                    <a:pt x="658654" y="1247299"/>
                  </a:cubicBezTo>
                  <a:lnTo>
                    <a:pt x="1470184" y="1154906"/>
                  </a:lnTo>
                  <a:cubicBezTo>
                    <a:pt x="1483519" y="1153001"/>
                    <a:pt x="1496854" y="1153954"/>
                    <a:pt x="1510188" y="1155859"/>
                  </a:cubicBezTo>
                  <a:lnTo>
                    <a:pt x="2237898" y="1276826"/>
                  </a:lnTo>
                  <a:cubicBezTo>
                    <a:pt x="2342673" y="1293971"/>
                    <a:pt x="2451259" y="1272064"/>
                    <a:pt x="2540794" y="1214914"/>
                  </a:cubicBezTo>
                  <a:lnTo>
                    <a:pt x="2591276" y="1182529"/>
                  </a:lnTo>
                  <a:cubicBezTo>
                    <a:pt x="2737009" y="1089184"/>
                    <a:pt x="2834163" y="935831"/>
                    <a:pt x="2855119" y="764381"/>
                  </a:cubicBezTo>
                  <a:lnTo>
                    <a:pt x="2949417" y="7144"/>
                  </a:lnTo>
                  <a:lnTo>
                    <a:pt x="2957988" y="49054"/>
                  </a:lnTo>
                  <a:lnTo>
                    <a:pt x="3033236" y="1425416"/>
                  </a:ln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22902589" y="11187004"/>
              <a:ext cx="1827666" cy="553838"/>
            </a:xfrm>
            <a:custGeom>
              <a:avLst/>
              <a:gdLst>
                <a:gd name="connsiteX0" fmla="*/ 1256824 w 1257300"/>
                <a:gd name="connsiteY0" fmla="*/ 193834 h 381000"/>
                <a:gd name="connsiteX1" fmla="*/ 631984 w 1257300"/>
                <a:gd name="connsiteY1" fmla="*/ 380524 h 381000"/>
                <a:gd name="connsiteX2" fmla="*/ 7145 w 1257300"/>
                <a:gd name="connsiteY2" fmla="*/ 193834 h 381000"/>
                <a:gd name="connsiteX3" fmla="*/ 631984 w 1257300"/>
                <a:gd name="connsiteY3" fmla="*/ 7144 h 381000"/>
                <a:gd name="connsiteX4" fmla="*/ 1256824 w 1257300"/>
                <a:gd name="connsiteY4" fmla="*/ 19383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381000">
                  <a:moveTo>
                    <a:pt x="1256824" y="193834"/>
                  </a:moveTo>
                  <a:cubicBezTo>
                    <a:pt x="1256824" y="296940"/>
                    <a:pt x="977074" y="380524"/>
                    <a:pt x="631984" y="380524"/>
                  </a:cubicBezTo>
                  <a:cubicBezTo>
                    <a:pt x="286895" y="380524"/>
                    <a:pt x="7145" y="296940"/>
                    <a:pt x="7145" y="193834"/>
                  </a:cubicBezTo>
                  <a:cubicBezTo>
                    <a:pt x="7145" y="90728"/>
                    <a:pt x="286895" y="7144"/>
                    <a:pt x="631984" y="7144"/>
                  </a:cubicBezTo>
                  <a:cubicBezTo>
                    <a:pt x="977074" y="7144"/>
                    <a:pt x="1256824" y="90727"/>
                    <a:pt x="1256824" y="193834"/>
                  </a:cubicBez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21660606" y="11516537"/>
              <a:ext cx="4319937" cy="1412287"/>
            </a:xfrm>
            <a:custGeom>
              <a:avLst/>
              <a:gdLst>
                <a:gd name="connsiteX0" fmla="*/ 2415063 w 2971800"/>
                <a:gd name="connsiteY0" fmla="*/ 411004 h 971550"/>
                <a:gd name="connsiteX1" fmla="*/ 1889284 w 2971800"/>
                <a:gd name="connsiteY1" fmla="*/ 691039 h 971550"/>
                <a:gd name="connsiteX2" fmla="*/ 1422559 w 2971800"/>
                <a:gd name="connsiteY2" fmla="*/ 726281 h 971550"/>
                <a:gd name="connsiteX3" fmla="*/ 1083469 w 2971800"/>
                <a:gd name="connsiteY3" fmla="*/ 691039 h 971550"/>
                <a:gd name="connsiteX4" fmla="*/ 557688 w 2971800"/>
                <a:gd name="connsiteY4" fmla="*/ 411004 h 971550"/>
                <a:gd name="connsiteX5" fmla="*/ 7144 w 2971800"/>
                <a:gd name="connsiteY5" fmla="*/ 7144 h 971550"/>
                <a:gd name="connsiteX6" fmla="*/ 1288256 w 2971800"/>
                <a:gd name="connsiteY6" fmla="*/ 971074 h 971550"/>
                <a:gd name="connsiteX7" fmla="*/ 1421606 w 2971800"/>
                <a:gd name="connsiteY7" fmla="*/ 971074 h 971550"/>
                <a:gd name="connsiteX8" fmla="*/ 1683544 w 2971800"/>
                <a:gd name="connsiteY8" fmla="*/ 971074 h 971550"/>
                <a:gd name="connsiteX9" fmla="*/ 2964656 w 2971800"/>
                <a:gd name="connsiteY9" fmla="*/ 7144 h 971550"/>
                <a:gd name="connsiteX10" fmla="*/ 2415063 w 2971800"/>
                <a:gd name="connsiteY10" fmla="*/ 411004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1800" h="971550">
                  <a:moveTo>
                    <a:pt x="2415063" y="411004"/>
                  </a:moveTo>
                  <a:cubicBezTo>
                    <a:pt x="2204561" y="492919"/>
                    <a:pt x="2075973" y="644366"/>
                    <a:pt x="1889284" y="691039"/>
                  </a:cubicBezTo>
                  <a:cubicBezTo>
                    <a:pt x="1702594" y="737711"/>
                    <a:pt x="1422559" y="726281"/>
                    <a:pt x="1422559" y="726281"/>
                  </a:cubicBezTo>
                  <a:cubicBezTo>
                    <a:pt x="1422559" y="726281"/>
                    <a:pt x="1271111" y="737711"/>
                    <a:pt x="1083469" y="691039"/>
                  </a:cubicBezTo>
                  <a:cubicBezTo>
                    <a:pt x="896779" y="644366"/>
                    <a:pt x="768192" y="492919"/>
                    <a:pt x="557688" y="411004"/>
                  </a:cubicBezTo>
                  <a:cubicBezTo>
                    <a:pt x="347186" y="329089"/>
                    <a:pt x="7144" y="7144"/>
                    <a:pt x="7144" y="7144"/>
                  </a:cubicBezTo>
                  <a:cubicBezTo>
                    <a:pt x="142398" y="557689"/>
                    <a:pt x="666273" y="971074"/>
                    <a:pt x="1288256" y="971074"/>
                  </a:cubicBezTo>
                  <a:lnTo>
                    <a:pt x="1421606" y="971074"/>
                  </a:lnTo>
                  <a:lnTo>
                    <a:pt x="1683544" y="971074"/>
                  </a:lnTo>
                  <a:cubicBezTo>
                    <a:pt x="2305526" y="971074"/>
                    <a:pt x="2830354" y="557689"/>
                    <a:pt x="2964656" y="7144"/>
                  </a:cubicBezTo>
                  <a:cubicBezTo>
                    <a:pt x="2965609" y="7144"/>
                    <a:pt x="2625567" y="329089"/>
                    <a:pt x="2415063" y="411004"/>
                  </a:cubicBezTo>
                  <a:close/>
                </a:path>
              </a:pathLst>
            </a:custGeom>
            <a:solidFill>
              <a:srgbClr val="0F0F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22543823" y="8590733"/>
              <a:ext cx="623068" cy="249227"/>
            </a:xfrm>
            <a:custGeom>
              <a:avLst/>
              <a:gdLst>
                <a:gd name="connsiteX0" fmla="*/ 376821 w 428625"/>
                <a:gd name="connsiteY0" fmla="*/ 145363 h 171450"/>
                <a:gd name="connsiteX1" fmla="*/ 71069 w 428625"/>
                <a:gd name="connsiteY1" fmla="*/ 167271 h 171450"/>
                <a:gd name="connsiteX2" fmla="*/ 9156 w 428625"/>
                <a:gd name="connsiteY2" fmla="*/ 113930 h 171450"/>
                <a:gd name="connsiteX3" fmla="*/ 7250 w 428625"/>
                <a:gd name="connsiteY3" fmla="*/ 91071 h 171450"/>
                <a:gd name="connsiteX4" fmla="*/ 60591 w 428625"/>
                <a:gd name="connsiteY4" fmla="*/ 29158 h 171450"/>
                <a:gd name="connsiteX5" fmla="*/ 366344 w 428625"/>
                <a:gd name="connsiteY5" fmla="*/ 7251 h 171450"/>
                <a:gd name="connsiteX6" fmla="*/ 428256 w 428625"/>
                <a:gd name="connsiteY6" fmla="*/ 60590 h 171450"/>
                <a:gd name="connsiteX7" fmla="*/ 430161 w 428625"/>
                <a:gd name="connsiteY7" fmla="*/ 83451 h 171450"/>
                <a:gd name="connsiteX8" fmla="*/ 376821 w 428625"/>
                <a:gd name="connsiteY8" fmla="*/ 1453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171450">
                  <a:moveTo>
                    <a:pt x="376821" y="145363"/>
                  </a:moveTo>
                  <a:lnTo>
                    <a:pt x="71069" y="167271"/>
                  </a:lnTo>
                  <a:cubicBezTo>
                    <a:pt x="39636" y="169176"/>
                    <a:pt x="12013" y="145363"/>
                    <a:pt x="9156" y="113930"/>
                  </a:cubicBezTo>
                  <a:lnTo>
                    <a:pt x="7250" y="91071"/>
                  </a:lnTo>
                  <a:cubicBezTo>
                    <a:pt x="5346" y="59638"/>
                    <a:pt x="29158" y="32015"/>
                    <a:pt x="60591" y="29158"/>
                  </a:cubicBezTo>
                  <a:lnTo>
                    <a:pt x="366344" y="7251"/>
                  </a:lnTo>
                  <a:cubicBezTo>
                    <a:pt x="397775" y="5346"/>
                    <a:pt x="425398" y="29158"/>
                    <a:pt x="428256" y="60590"/>
                  </a:cubicBezTo>
                  <a:lnTo>
                    <a:pt x="430161" y="83451"/>
                  </a:lnTo>
                  <a:cubicBezTo>
                    <a:pt x="432066" y="114883"/>
                    <a:pt x="408254" y="142505"/>
                    <a:pt x="376821" y="145363"/>
                  </a:cubicBez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24426689" y="8590733"/>
              <a:ext cx="623068" cy="249227"/>
            </a:xfrm>
            <a:custGeom>
              <a:avLst/>
              <a:gdLst>
                <a:gd name="connsiteX0" fmla="*/ 60717 w 428625"/>
                <a:gd name="connsiteY0" fmla="*/ 145363 h 171450"/>
                <a:gd name="connsiteX1" fmla="*/ 366469 w 428625"/>
                <a:gd name="connsiteY1" fmla="*/ 167271 h 171450"/>
                <a:gd name="connsiteX2" fmla="*/ 428382 w 428625"/>
                <a:gd name="connsiteY2" fmla="*/ 113930 h 171450"/>
                <a:gd name="connsiteX3" fmla="*/ 430286 w 428625"/>
                <a:gd name="connsiteY3" fmla="*/ 91071 h 171450"/>
                <a:gd name="connsiteX4" fmla="*/ 376947 w 428625"/>
                <a:gd name="connsiteY4" fmla="*/ 29158 h 171450"/>
                <a:gd name="connsiteX5" fmla="*/ 71194 w 428625"/>
                <a:gd name="connsiteY5" fmla="*/ 7251 h 171450"/>
                <a:gd name="connsiteX6" fmla="*/ 9282 w 428625"/>
                <a:gd name="connsiteY6" fmla="*/ 60590 h 171450"/>
                <a:gd name="connsiteX7" fmla="*/ 7376 w 428625"/>
                <a:gd name="connsiteY7" fmla="*/ 83451 h 171450"/>
                <a:gd name="connsiteX8" fmla="*/ 60717 w 428625"/>
                <a:gd name="connsiteY8" fmla="*/ 1453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171450">
                  <a:moveTo>
                    <a:pt x="60717" y="145363"/>
                  </a:moveTo>
                  <a:lnTo>
                    <a:pt x="366469" y="167271"/>
                  </a:lnTo>
                  <a:cubicBezTo>
                    <a:pt x="397901" y="169176"/>
                    <a:pt x="425524" y="145363"/>
                    <a:pt x="428382" y="113930"/>
                  </a:cubicBezTo>
                  <a:lnTo>
                    <a:pt x="430286" y="91071"/>
                  </a:lnTo>
                  <a:cubicBezTo>
                    <a:pt x="432192" y="59638"/>
                    <a:pt x="408380" y="32015"/>
                    <a:pt x="376947" y="29158"/>
                  </a:cubicBezTo>
                  <a:lnTo>
                    <a:pt x="71194" y="7251"/>
                  </a:lnTo>
                  <a:cubicBezTo>
                    <a:pt x="39761" y="5346"/>
                    <a:pt x="12139" y="29158"/>
                    <a:pt x="9282" y="60590"/>
                  </a:cubicBezTo>
                  <a:lnTo>
                    <a:pt x="7376" y="83451"/>
                  </a:lnTo>
                  <a:cubicBezTo>
                    <a:pt x="4519" y="114883"/>
                    <a:pt x="28332" y="142505"/>
                    <a:pt x="60717" y="145363"/>
                  </a:cubicBez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2942678" y="6180194"/>
            <a:ext cx="2372412" cy="4364133"/>
            <a:chOff x="17259151" y="8240438"/>
            <a:chExt cx="3163628" cy="5819602"/>
          </a:xfrm>
        </p:grpSpPr>
        <p:sp>
          <p:nvSpPr>
            <p:cNvPr id="41" name="Freeform: Shape 40"/>
            <p:cNvSpPr/>
            <p:nvPr/>
          </p:nvSpPr>
          <p:spPr>
            <a:xfrm>
              <a:off x="17949891" y="11387771"/>
              <a:ext cx="2409196" cy="2672269"/>
            </a:xfrm>
            <a:custGeom>
              <a:avLst/>
              <a:gdLst>
                <a:gd name="connsiteX0" fmla="*/ 1289209 w 1657350"/>
                <a:gd name="connsiteY0" fmla="*/ 7144 h 1838325"/>
                <a:gd name="connsiteX1" fmla="*/ 1657826 w 1657350"/>
                <a:gd name="connsiteY1" fmla="*/ 1838801 h 1838325"/>
                <a:gd name="connsiteX2" fmla="*/ 287179 w 1657350"/>
                <a:gd name="connsiteY2" fmla="*/ 1838801 h 1838325"/>
                <a:gd name="connsiteX3" fmla="*/ 7144 w 1657350"/>
                <a:gd name="connsiteY3" fmla="*/ 171926 h 183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838325">
                  <a:moveTo>
                    <a:pt x="1289209" y="7144"/>
                  </a:moveTo>
                  <a:cubicBezTo>
                    <a:pt x="1289209" y="7144"/>
                    <a:pt x="1212056" y="1317784"/>
                    <a:pt x="1657826" y="1838801"/>
                  </a:cubicBezTo>
                  <a:lnTo>
                    <a:pt x="287179" y="1838801"/>
                  </a:lnTo>
                  <a:lnTo>
                    <a:pt x="7144" y="171926"/>
                  </a:lnTo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17398762" y="9714444"/>
              <a:ext cx="2603039" cy="2533809"/>
            </a:xfrm>
            <a:custGeom>
              <a:avLst/>
              <a:gdLst>
                <a:gd name="connsiteX0" fmla="*/ 7186 w 1790700"/>
                <a:gd name="connsiteY0" fmla="*/ 281017 h 1743075"/>
                <a:gd name="connsiteX1" fmla="*/ 57669 w 1790700"/>
                <a:gd name="connsiteY1" fmla="*/ 577245 h 1743075"/>
                <a:gd name="connsiteX2" fmla="*/ 563446 w 1790700"/>
                <a:gd name="connsiteY2" fmla="*/ 1537365 h 1743075"/>
                <a:gd name="connsiteX3" fmla="*/ 1399741 w 1790700"/>
                <a:gd name="connsiteY3" fmla="*/ 1598325 h 1743075"/>
                <a:gd name="connsiteX4" fmla="*/ 1788361 w 1790700"/>
                <a:gd name="connsiteY4" fmla="*/ 678210 h 1743075"/>
                <a:gd name="connsiteX5" fmla="*/ 7186 w 1790700"/>
                <a:gd name="connsiteY5" fmla="*/ 281017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0700" h="1743075">
                  <a:moveTo>
                    <a:pt x="7186" y="281017"/>
                  </a:moveTo>
                  <a:cubicBezTo>
                    <a:pt x="6233" y="359122"/>
                    <a:pt x="21473" y="457230"/>
                    <a:pt x="57669" y="577245"/>
                  </a:cubicBezTo>
                  <a:cubicBezTo>
                    <a:pt x="203400" y="1063972"/>
                    <a:pt x="381519" y="1364010"/>
                    <a:pt x="563446" y="1537365"/>
                  </a:cubicBezTo>
                  <a:cubicBezTo>
                    <a:pt x="881581" y="1840260"/>
                    <a:pt x="1210194" y="1753582"/>
                    <a:pt x="1399741" y="1598325"/>
                  </a:cubicBezTo>
                  <a:cubicBezTo>
                    <a:pt x="1696921" y="1353532"/>
                    <a:pt x="1788361" y="678210"/>
                    <a:pt x="1788361" y="678210"/>
                  </a:cubicBezTo>
                  <a:cubicBezTo>
                    <a:pt x="1788361" y="678210"/>
                    <a:pt x="20521" y="-515273"/>
                    <a:pt x="7186" y="281017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7398762" y="10112558"/>
              <a:ext cx="2021509" cy="1841512"/>
            </a:xfrm>
            <a:custGeom>
              <a:avLst/>
              <a:gdLst>
                <a:gd name="connsiteX0" fmla="*/ 7186 w 1390650"/>
                <a:gd name="connsiteY0" fmla="*/ 7144 h 1266825"/>
                <a:gd name="connsiteX1" fmla="*/ 57669 w 1390650"/>
                <a:gd name="connsiteY1" fmla="*/ 303371 h 1266825"/>
                <a:gd name="connsiteX2" fmla="*/ 563446 w 1390650"/>
                <a:gd name="connsiteY2" fmla="*/ 1263491 h 1266825"/>
                <a:gd name="connsiteX3" fmla="*/ 1389263 w 1390650"/>
                <a:gd name="connsiteY3" fmla="*/ 381476 h 1266825"/>
                <a:gd name="connsiteX4" fmla="*/ 7186 w 1390650"/>
                <a:gd name="connsiteY4" fmla="*/ 7144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650" h="1266825">
                  <a:moveTo>
                    <a:pt x="7186" y="7144"/>
                  </a:moveTo>
                  <a:cubicBezTo>
                    <a:pt x="6233" y="85249"/>
                    <a:pt x="21473" y="183356"/>
                    <a:pt x="57669" y="303371"/>
                  </a:cubicBezTo>
                  <a:cubicBezTo>
                    <a:pt x="203400" y="790099"/>
                    <a:pt x="381519" y="1090136"/>
                    <a:pt x="563446" y="1263491"/>
                  </a:cubicBezTo>
                  <a:cubicBezTo>
                    <a:pt x="588211" y="491014"/>
                    <a:pt x="1389263" y="381476"/>
                    <a:pt x="1389263" y="381476"/>
                  </a:cubicBezTo>
                  <a:lnTo>
                    <a:pt x="7186" y="7144"/>
                  </a:lnTo>
                  <a:close/>
                </a:path>
              </a:pathLst>
            </a:custGeom>
            <a:solidFill>
              <a:srgbClr val="773D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7259151" y="8516120"/>
              <a:ext cx="2990726" cy="2201506"/>
            </a:xfrm>
            <a:custGeom>
              <a:avLst/>
              <a:gdLst>
                <a:gd name="connsiteX0" fmla="*/ 56555 w 2057400"/>
                <a:gd name="connsiteY0" fmla="*/ 1293971 h 1514475"/>
                <a:gd name="connsiteX1" fmla="*/ 186096 w 2057400"/>
                <a:gd name="connsiteY1" fmla="*/ 1407319 h 1514475"/>
                <a:gd name="connsiteX2" fmla="*/ 1171933 w 2057400"/>
                <a:gd name="connsiteY2" fmla="*/ 1462564 h 1514475"/>
                <a:gd name="connsiteX3" fmla="*/ 1560552 w 2057400"/>
                <a:gd name="connsiteY3" fmla="*/ 1484471 h 1514475"/>
                <a:gd name="connsiteX4" fmla="*/ 2055852 w 2057400"/>
                <a:gd name="connsiteY4" fmla="*/ 1512094 h 1514475"/>
                <a:gd name="connsiteX5" fmla="*/ 2058710 w 2057400"/>
                <a:gd name="connsiteY5" fmla="*/ 1512094 h 1514475"/>
                <a:gd name="connsiteX6" fmla="*/ 2058710 w 2057400"/>
                <a:gd name="connsiteY6" fmla="*/ 7144 h 1514475"/>
                <a:gd name="connsiteX7" fmla="*/ 2055852 w 2057400"/>
                <a:gd name="connsiteY7" fmla="*/ 7144 h 1514475"/>
                <a:gd name="connsiteX8" fmla="*/ 185142 w 2057400"/>
                <a:gd name="connsiteY8" fmla="*/ 110966 h 1514475"/>
                <a:gd name="connsiteX9" fmla="*/ 55602 w 2057400"/>
                <a:gd name="connsiteY9" fmla="*/ 224314 h 1514475"/>
                <a:gd name="connsiteX10" fmla="*/ 56555 w 2057400"/>
                <a:gd name="connsiteY10" fmla="*/ 1293971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7400" h="1514475">
                  <a:moveTo>
                    <a:pt x="56555" y="1293971"/>
                  </a:moveTo>
                  <a:cubicBezTo>
                    <a:pt x="67985" y="1356836"/>
                    <a:pt x="121325" y="1403509"/>
                    <a:pt x="186096" y="1407319"/>
                  </a:cubicBezTo>
                  <a:lnTo>
                    <a:pt x="1171933" y="1462564"/>
                  </a:lnTo>
                  <a:lnTo>
                    <a:pt x="1560552" y="1484471"/>
                  </a:lnTo>
                  <a:lnTo>
                    <a:pt x="2055852" y="1512094"/>
                  </a:lnTo>
                  <a:cubicBezTo>
                    <a:pt x="2056805" y="1512094"/>
                    <a:pt x="2057758" y="1512094"/>
                    <a:pt x="2058710" y="1512094"/>
                  </a:cubicBezTo>
                  <a:lnTo>
                    <a:pt x="2058710" y="7144"/>
                  </a:lnTo>
                  <a:cubicBezTo>
                    <a:pt x="2057758" y="7144"/>
                    <a:pt x="2056805" y="7144"/>
                    <a:pt x="2055852" y="7144"/>
                  </a:cubicBezTo>
                  <a:lnTo>
                    <a:pt x="185142" y="110966"/>
                  </a:lnTo>
                  <a:cubicBezTo>
                    <a:pt x="121325" y="114776"/>
                    <a:pt x="67033" y="161449"/>
                    <a:pt x="55602" y="224314"/>
                  </a:cubicBezTo>
                  <a:cubicBezTo>
                    <a:pt x="-9167" y="580549"/>
                    <a:pt x="-9167" y="936784"/>
                    <a:pt x="56555" y="1293971"/>
                  </a:cubicBezTo>
                  <a:close/>
                </a:path>
              </a:pathLst>
            </a:custGeom>
            <a:solidFill>
              <a:srgbClr val="389F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20076630" y="8514735"/>
              <a:ext cx="346149" cy="2201506"/>
            </a:xfrm>
            <a:custGeom>
              <a:avLst/>
              <a:gdLst>
                <a:gd name="connsiteX0" fmla="*/ 235744 w 238125"/>
                <a:gd name="connsiteY0" fmla="*/ 759619 h 1514475"/>
                <a:gd name="connsiteX1" fmla="*/ 121444 w 238125"/>
                <a:gd name="connsiteY1" fmla="*/ 1512094 h 1514475"/>
                <a:gd name="connsiteX2" fmla="*/ 7144 w 238125"/>
                <a:gd name="connsiteY2" fmla="*/ 759619 h 1514475"/>
                <a:gd name="connsiteX3" fmla="*/ 121444 w 238125"/>
                <a:gd name="connsiteY3" fmla="*/ 7144 h 1514475"/>
                <a:gd name="connsiteX4" fmla="*/ 235744 w 238125"/>
                <a:gd name="connsiteY4" fmla="*/ 759619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514475">
                  <a:moveTo>
                    <a:pt x="235744" y="759619"/>
                  </a:moveTo>
                  <a:cubicBezTo>
                    <a:pt x="235744" y="1175199"/>
                    <a:pt x="184570" y="1512094"/>
                    <a:pt x="121444" y="1512094"/>
                  </a:cubicBezTo>
                  <a:cubicBezTo>
                    <a:pt x="58317" y="1512094"/>
                    <a:pt x="7144" y="1175199"/>
                    <a:pt x="7144" y="759619"/>
                  </a:cubicBezTo>
                  <a:cubicBezTo>
                    <a:pt x="7144" y="344038"/>
                    <a:pt x="58317" y="7144"/>
                    <a:pt x="121444" y="7144"/>
                  </a:cubicBezTo>
                  <a:cubicBezTo>
                    <a:pt x="184570" y="7144"/>
                    <a:pt x="235744" y="344038"/>
                    <a:pt x="235744" y="75961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7344823" y="8595042"/>
              <a:ext cx="2450733" cy="553838"/>
            </a:xfrm>
            <a:custGeom>
              <a:avLst/>
              <a:gdLst>
                <a:gd name="connsiteX0" fmla="*/ 7144 w 1685925"/>
                <a:gd name="connsiteY0" fmla="*/ 256699 h 381000"/>
                <a:gd name="connsiteX1" fmla="*/ 41435 w 1685925"/>
                <a:gd name="connsiteY1" fmla="*/ 324326 h 381000"/>
                <a:gd name="connsiteX2" fmla="*/ 407194 w 1685925"/>
                <a:gd name="connsiteY2" fmla="*/ 289084 h 381000"/>
                <a:gd name="connsiteX3" fmla="*/ 434816 w 1685925"/>
                <a:gd name="connsiteY3" fmla="*/ 324326 h 381000"/>
                <a:gd name="connsiteX4" fmla="*/ 768192 w 1685925"/>
                <a:gd name="connsiteY4" fmla="*/ 318611 h 381000"/>
                <a:gd name="connsiteX5" fmla="*/ 774860 w 1685925"/>
                <a:gd name="connsiteY5" fmla="*/ 324326 h 381000"/>
                <a:gd name="connsiteX6" fmla="*/ 1108235 w 1685925"/>
                <a:gd name="connsiteY6" fmla="*/ 318611 h 381000"/>
                <a:gd name="connsiteX7" fmla="*/ 1114902 w 1685925"/>
                <a:gd name="connsiteY7" fmla="*/ 324326 h 381000"/>
                <a:gd name="connsiteX8" fmla="*/ 1503522 w 1685925"/>
                <a:gd name="connsiteY8" fmla="*/ 261461 h 381000"/>
                <a:gd name="connsiteX9" fmla="*/ 1663542 w 1685925"/>
                <a:gd name="connsiteY9" fmla="*/ 39529 h 381000"/>
                <a:gd name="connsiteX10" fmla="*/ 1680687 w 1685925"/>
                <a:gd name="connsiteY10" fmla="*/ 7144 h 381000"/>
                <a:gd name="connsiteX11" fmla="*/ 1535906 w 1685925"/>
                <a:gd name="connsiteY11" fmla="*/ 207169 h 381000"/>
                <a:gd name="connsiteX12" fmla="*/ 1147287 w 1685925"/>
                <a:gd name="connsiteY12" fmla="*/ 270034 h 381000"/>
                <a:gd name="connsiteX13" fmla="*/ 1140619 w 1685925"/>
                <a:gd name="connsiteY13" fmla="*/ 264319 h 381000"/>
                <a:gd name="connsiteX14" fmla="*/ 807244 w 1685925"/>
                <a:gd name="connsiteY14" fmla="*/ 270034 h 381000"/>
                <a:gd name="connsiteX15" fmla="*/ 800577 w 1685925"/>
                <a:gd name="connsiteY15" fmla="*/ 264319 h 381000"/>
                <a:gd name="connsiteX16" fmla="*/ 467202 w 1685925"/>
                <a:gd name="connsiteY16" fmla="*/ 270034 h 381000"/>
                <a:gd name="connsiteX17" fmla="*/ 439579 w 1685925"/>
                <a:gd name="connsiteY17" fmla="*/ 234791 h 381000"/>
                <a:gd name="connsiteX18" fmla="*/ 73819 w 1685925"/>
                <a:gd name="connsiteY18" fmla="*/ 270034 h 381000"/>
                <a:gd name="connsiteX19" fmla="*/ 39529 w 1685925"/>
                <a:gd name="connsiteY19" fmla="*/ 202406 h 381000"/>
                <a:gd name="connsiteX20" fmla="*/ 42387 w 1685925"/>
                <a:gd name="connsiteY20" fmla="*/ 180499 h 381000"/>
                <a:gd name="connsiteX21" fmla="*/ 22385 w 1685925"/>
                <a:gd name="connsiteY21" fmla="*/ 208121 h 381000"/>
                <a:gd name="connsiteX22" fmla="*/ 7144 w 1685925"/>
                <a:gd name="connsiteY22" fmla="*/ 25669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85925" h="381000">
                  <a:moveTo>
                    <a:pt x="7144" y="256699"/>
                  </a:moveTo>
                  <a:cubicBezTo>
                    <a:pt x="7144" y="282416"/>
                    <a:pt x="19527" y="308134"/>
                    <a:pt x="41435" y="324326"/>
                  </a:cubicBezTo>
                  <a:cubicBezTo>
                    <a:pt x="155735" y="406241"/>
                    <a:pt x="312897" y="389096"/>
                    <a:pt x="407194" y="289084"/>
                  </a:cubicBezTo>
                  <a:cubicBezTo>
                    <a:pt x="412910" y="302419"/>
                    <a:pt x="422435" y="314801"/>
                    <a:pt x="434816" y="324326"/>
                  </a:cubicBezTo>
                  <a:cubicBezTo>
                    <a:pt x="536735" y="397669"/>
                    <a:pt x="672942" y="391954"/>
                    <a:pt x="768192" y="318611"/>
                  </a:cubicBezTo>
                  <a:cubicBezTo>
                    <a:pt x="770097" y="320516"/>
                    <a:pt x="772954" y="322421"/>
                    <a:pt x="774860" y="324326"/>
                  </a:cubicBezTo>
                  <a:cubicBezTo>
                    <a:pt x="876777" y="397669"/>
                    <a:pt x="1012985" y="391954"/>
                    <a:pt x="1108235" y="318611"/>
                  </a:cubicBezTo>
                  <a:cubicBezTo>
                    <a:pt x="1110139" y="320516"/>
                    <a:pt x="1112997" y="322421"/>
                    <a:pt x="1114902" y="324326"/>
                  </a:cubicBezTo>
                  <a:cubicBezTo>
                    <a:pt x="1239679" y="413861"/>
                    <a:pt x="1413987" y="385286"/>
                    <a:pt x="1503522" y="261461"/>
                  </a:cubicBezTo>
                  <a:lnTo>
                    <a:pt x="1663542" y="39529"/>
                  </a:lnTo>
                  <a:cubicBezTo>
                    <a:pt x="1671162" y="29051"/>
                    <a:pt x="1676877" y="18574"/>
                    <a:pt x="1680687" y="7144"/>
                  </a:cubicBezTo>
                  <a:lnTo>
                    <a:pt x="1535906" y="207169"/>
                  </a:lnTo>
                  <a:cubicBezTo>
                    <a:pt x="1446372" y="331946"/>
                    <a:pt x="1271112" y="359569"/>
                    <a:pt x="1147287" y="270034"/>
                  </a:cubicBezTo>
                  <a:cubicBezTo>
                    <a:pt x="1144429" y="268129"/>
                    <a:pt x="1142525" y="266224"/>
                    <a:pt x="1140619" y="264319"/>
                  </a:cubicBezTo>
                  <a:cubicBezTo>
                    <a:pt x="1045369" y="337661"/>
                    <a:pt x="909162" y="343376"/>
                    <a:pt x="807244" y="270034"/>
                  </a:cubicBezTo>
                  <a:cubicBezTo>
                    <a:pt x="804387" y="268129"/>
                    <a:pt x="802481" y="266224"/>
                    <a:pt x="800577" y="264319"/>
                  </a:cubicBezTo>
                  <a:cubicBezTo>
                    <a:pt x="705327" y="337661"/>
                    <a:pt x="569119" y="343376"/>
                    <a:pt x="467202" y="270034"/>
                  </a:cubicBezTo>
                  <a:cubicBezTo>
                    <a:pt x="454819" y="260509"/>
                    <a:pt x="445294" y="249079"/>
                    <a:pt x="439579" y="234791"/>
                  </a:cubicBezTo>
                  <a:cubicBezTo>
                    <a:pt x="345281" y="334804"/>
                    <a:pt x="188119" y="351949"/>
                    <a:pt x="73819" y="270034"/>
                  </a:cubicBezTo>
                  <a:cubicBezTo>
                    <a:pt x="51912" y="253841"/>
                    <a:pt x="39529" y="228124"/>
                    <a:pt x="39529" y="202406"/>
                  </a:cubicBezTo>
                  <a:cubicBezTo>
                    <a:pt x="39529" y="194786"/>
                    <a:pt x="40481" y="188119"/>
                    <a:pt x="42387" y="180499"/>
                  </a:cubicBezTo>
                  <a:lnTo>
                    <a:pt x="22385" y="208121"/>
                  </a:lnTo>
                  <a:cubicBezTo>
                    <a:pt x="11906" y="223361"/>
                    <a:pt x="7144" y="239554"/>
                    <a:pt x="7144" y="25669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7391900" y="8240438"/>
              <a:ext cx="2464579" cy="830757"/>
            </a:xfrm>
            <a:custGeom>
              <a:avLst/>
              <a:gdLst>
                <a:gd name="connsiteX0" fmla="*/ 7144 w 1695450"/>
                <a:gd name="connsiteY0" fmla="*/ 446348 h 571500"/>
                <a:gd name="connsiteX1" fmla="*/ 41434 w 1695450"/>
                <a:gd name="connsiteY1" fmla="*/ 513975 h 571500"/>
                <a:gd name="connsiteX2" fmla="*/ 407194 w 1695450"/>
                <a:gd name="connsiteY2" fmla="*/ 478733 h 571500"/>
                <a:gd name="connsiteX3" fmla="*/ 434816 w 1695450"/>
                <a:gd name="connsiteY3" fmla="*/ 513975 h 571500"/>
                <a:gd name="connsiteX4" fmla="*/ 768192 w 1695450"/>
                <a:gd name="connsiteY4" fmla="*/ 508260 h 571500"/>
                <a:gd name="connsiteX5" fmla="*/ 774859 w 1695450"/>
                <a:gd name="connsiteY5" fmla="*/ 513975 h 571500"/>
                <a:gd name="connsiteX6" fmla="*/ 1108234 w 1695450"/>
                <a:gd name="connsiteY6" fmla="*/ 508260 h 571500"/>
                <a:gd name="connsiteX7" fmla="*/ 1114902 w 1695450"/>
                <a:gd name="connsiteY7" fmla="*/ 513975 h 571500"/>
                <a:gd name="connsiteX8" fmla="*/ 1503521 w 1695450"/>
                <a:gd name="connsiteY8" fmla="*/ 451110 h 571500"/>
                <a:gd name="connsiteX9" fmla="*/ 1648302 w 1695450"/>
                <a:gd name="connsiteY9" fmla="*/ 251085 h 571500"/>
                <a:gd name="connsiteX10" fmla="*/ 1664494 w 1695450"/>
                <a:gd name="connsiteY10" fmla="*/ 229178 h 571500"/>
                <a:gd name="connsiteX11" fmla="*/ 1688306 w 1695450"/>
                <a:gd name="connsiteY11" fmla="*/ 154883 h 571500"/>
                <a:gd name="connsiteX12" fmla="*/ 1635919 w 1695450"/>
                <a:gd name="connsiteY12" fmla="*/ 51060 h 571500"/>
                <a:gd name="connsiteX13" fmla="*/ 1326356 w 1695450"/>
                <a:gd name="connsiteY13" fmla="*/ 83445 h 571500"/>
                <a:gd name="connsiteX14" fmla="*/ 1295877 w 1695450"/>
                <a:gd name="connsiteY14" fmla="*/ 51060 h 571500"/>
                <a:gd name="connsiteX15" fmla="*/ 986314 w 1695450"/>
                <a:gd name="connsiteY15" fmla="*/ 83445 h 571500"/>
                <a:gd name="connsiteX16" fmla="*/ 955834 w 1695450"/>
                <a:gd name="connsiteY16" fmla="*/ 51060 h 571500"/>
                <a:gd name="connsiteX17" fmla="*/ 629127 w 1695450"/>
                <a:gd name="connsiteY17" fmla="*/ 104400 h 571500"/>
                <a:gd name="connsiteX18" fmla="*/ 611981 w 1695450"/>
                <a:gd name="connsiteY18" fmla="*/ 128213 h 571500"/>
                <a:gd name="connsiteX19" fmla="*/ 594837 w 1695450"/>
                <a:gd name="connsiteY19" fmla="*/ 85350 h 571500"/>
                <a:gd name="connsiteX20" fmla="*/ 562452 w 1695450"/>
                <a:gd name="connsiteY20" fmla="*/ 51060 h 571500"/>
                <a:gd name="connsiteX21" fmla="*/ 235744 w 1695450"/>
                <a:gd name="connsiteY21" fmla="*/ 104400 h 571500"/>
                <a:gd name="connsiteX22" fmla="*/ 23337 w 1695450"/>
                <a:gd name="connsiteY22" fmla="*/ 399675 h 571500"/>
                <a:gd name="connsiteX23" fmla="*/ 10954 w 1695450"/>
                <a:gd name="connsiteY23" fmla="*/ 426345 h 571500"/>
                <a:gd name="connsiteX24" fmla="*/ 7144 w 1695450"/>
                <a:gd name="connsiteY24" fmla="*/ 446348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95450" h="571500">
                  <a:moveTo>
                    <a:pt x="7144" y="446348"/>
                  </a:moveTo>
                  <a:cubicBezTo>
                    <a:pt x="7144" y="472065"/>
                    <a:pt x="19527" y="497783"/>
                    <a:pt x="41434" y="513975"/>
                  </a:cubicBezTo>
                  <a:cubicBezTo>
                    <a:pt x="155734" y="595890"/>
                    <a:pt x="312896" y="578745"/>
                    <a:pt x="407194" y="478733"/>
                  </a:cubicBezTo>
                  <a:cubicBezTo>
                    <a:pt x="412909" y="492068"/>
                    <a:pt x="422434" y="504450"/>
                    <a:pt x="434816" y="513975"/>
                  </a:cubicBezTo>
                  <a:cubicBezTo>
                    <a:pt x="536734" y="587318"/>
                    <a:pt x="672942" y="581603"/>
                    <a:pt x="768192" y="508260"/>
                  </a:cubicBezTo>
                  <a:cubicBezTo>
                    <a:pt x="770096" y="510165"/>
                    <a:pt x="772954" y="512070"/>
                    <a:pt x="774859" y="513975"/>
                  </a:cubicBezTo>
                  <a:cubicBezTo>
                    <a:pt x="876777" y="587318"/>
                    <a:pt x="1012984" y="581603"/>
                    <a:pt x="1108234" y="508260"/>
                  </a:cubicBezTo>
                  <a:cubicBezTo>
                    <a:pt x="1110139" y="510165"/>
                    <a:pt x="1112996" y="512070"/>
                    <a:pt x="1114902" y="513975"/>
                  </a:cubicBezTo>
                  <a:cubicBezTo>
                    <a:pt x="1239679" y="603510"/>
                    <a:pt x="1413987" y="574935"/>
                    <a:pt x="1503521" y="451110"/>
                  </a:cubicBezTo>
                  <a:lnTo>
                    <a:pt x="1648302" y="251085"/>
                  </a:lnTo>
                  <a:lnTo>
                    <a:pt x="1664494" y="229178"/>
                  </a:lnTo>
                  <a:cubicBezTo>
                    <a:pt x="1680687" y="206318"/>
                    <a:pt x="1688306" y="180600"/>
                    <a:pt x="1688306" y="154883"/>
                  </a:cubicBezTo>
                  <a:cubicBezTo>
                    <a:pt x="1688306" y="114878"/>
                    <a:pt x="1670209" y="75825"/>
                    <a:pt x="1635919" y="51060"/>
                  </a:cubicBezTo>
                  <a:cubicBezTo>
                    <a:pt x="1538764" y="-18472"/>
                    <a:pt x="1405414" y="-3232"/>
                    <a:pt x="1326356" y="83445"/>
                  </a:cubicBezTo>
                  <a:cubicBezTo>
                    <a:pt x="1317784" y="71063"/>
                    <a:pt x="1308259" y="60585"/>
                    <a:pt x="1295877" y="51060"/>
                  </a:cubicBezTo>
                  <a:cubicBezTo>
                    <a:pt x="1198721" y="-18472"/>
                    <a:pt x="1065371" y="-3232"/>
                    <a:pt x="986314" y="83445"/>
                  </a:cubicBezTo>
                  <a:cubicBezTo>
                    <a:pt x="977742" y="71063"/>
                    <a:pt x="968217" y="60585"/>
                    <a:pt x="955834" y="51060"/>
                  </a:cubicBezTo>
                  <a:cubicBezTo>
                    <a:pt x="851059" y="-24187"/>
                    <a:pt x="704374" y="-375"/>
                    <a:pt x="629127" y="104400"/>
                  </a:cubicBezTo>
                  <a:lnTo>
                    <a:pt x="611981" y="128213"/>
                  </a:lnTo>
                  <a:cubicBezTo>
                    <a:pt x="609124" y="112973"/>
                    <a:pt x="603409" y="98685"/>
                    <a:pt x="594837" y="85350"/>
                  </a:cubicBezTo>
                  <a:cubicBezTo>
                    <a:pt x="586264" y="72015"/>
                    <a:pt x="575787" y="60585"/>
                    <a:pt x="562452" y="51060"/>
                  </a:cubicBezTo>
                  <a:cubicBezTo>
                    <a:pt x="457677" y="-24187"/>
                    <a:pt x="310991" y="-375"/>
                    <a:pt x="235744" y="104400"/>
                  </a:cubicBezTo>
                  <a:lnTo>
                    <a:pt x="23337" y="399675"/>
                  </a:lnTo>
                  <a:cubicBezTo>
                    <a:pt x="17621" y="408248"/>
                    <a:pt x="12859" y="416820"/>
                    <a:pt x="10954" y="426345"/>
                  </a:cubicBezTo>
                  <a:cubicBezTo>
                    <a:pt x="8096" y="432060"/>
                    <a:pt x="7144" y="438728"/>
                    <a:pt x="7144" y="446348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8906647" y="10159634"/>
              <a:ext cx="623068" cy="512300"/>
            </a:xfrm>
            <a:custGeom>
              <a:avLst/>
              <a:gdLst>
                <a:gd name="connsiteX0" fmla="*/ 7144 w 428625"/>
                <a:gd name="connsiteY0" fmla="*/ 7144 h 352425"/>
                <a:gd name="connsiteX1" fmla="*/ 38577 w 428625"/>
                <a:gd name="connsiteY1" fmla="*/ 331946 h 352425"/>
                <a:gd name="connsiteX2" fmla="*/ 39529 w 428625"/>
                <a:gd name="connsiteY2" fmla="*/ 331946 h 352425"/>
                <a:gd name="connsiteX3" fmla="*/ 428148 w 428625"/>
                <a:gd name="connsiteY3" fmla="*/ 352901 h 352425"/>
                <a:gd name="connsiteX4" fmla="*/ 387191 w 428625"/>
                <a:gd name="connsiteY4" fmla="*/ 904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52425">
                  <a:moveTo>
                    <a:pt x="7144" y="7144"/>
                  </a:moveTo>
                  <a:lnTo>
                    <a:pt x="38577" y="331946"/>
                  </a:lnTo>
                  <a:lnTo>
                    <a:pt x="39529" y="331946"/>
                  </a:lnTo>
                  <a:lnTo>
                    <a:pt x="428148" y="352901"/>
                  </a:lnTo>
                  <a:lnTo>
                    <a:pt x="387191" y="9049"/>
                  </a:ln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8907072" y="9952861"/>
              <a:ext cx="1024600" cy="941525"/>
            </a:xfrm>
            <a:custGeom>
              <a:avLst/>
              <a:gdLst>
                <a:gd name="connsiteX0" fmla="*/ 491674 w 704850"/>
                <a:gd name="connsiteY0" fmla="*/ 139864 h 647700"/>
                <a:gd name="connsiteX1" fmla="*/ 675506 w 704850"/>
                <a:gd name="connsiteY1" fmla="*/ 394181 h 647700"/>
                <a:gd name="connsiteX2" fmla="*/ 642168 w 704850"/>
                <a:gd name="connsiteY2" fmla="*/ 598016 h 647700"/>
                <a:gd name="connsiteX3" fmla="*/ 642168 w 704850"/>
                <a:gd name="connsiteY3" fmla="*/ 598016 h 647700"/>
                <a:gd name="connsiteX4" fmla="*/ 268789 w 704850"/>
                <a:gd name="connsiteY4" fmla="*/ 537056 h 647700"/>
                <a:gd name="connsiteX5" fmla="*/ 24949 w 704850"/>
                <a:gd name="connsiteY5" fmla="*/ 198919 h 647700"/>
                <a:gd name="connsiteX6" fmla="*/ 46856 w 704850"/>
                <a:gd name="connsiteY6" fmla="*/ 66521 h 647700"/>
                <a:gd name="connsiteX7" fmla="*/ 46856 w 704850"/>
                <a:gd name="connsiteY7" fmla="*/ 66521 h 647700"/>
                <a:gd name="connsiteX8" fmla="*/ 491674 w 704850"/>
                <a:gd name="connsiteY8" fmla="*/ 139864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850" h="647700">
                  <a:moveTo>
                    <a:pt x="491674" y="139864"/>
                  </a:moveTo>
                  <a:lnTo>
                    <a:pt x="675506" y="394181"/>
                  </a:lnTo>
                  <a:cubicBezTo>
                    <a:pt x="722178" y="458951"/>
                    <a:pt x="707891" y="551344"/>
                    <a:pt x="642168" y="598016"/>
                  </a:cubicBezTo>
                  <a:lnTo>
                    <a:pt x="642168" y="598016"/>
                  </a:lnTo>
                  <a:cubicBezTo>
                    <a:pt x="523106" y="683741"/>
                    <a:pt x="354514" y="657071"/>
                    <a:pt x="268789" y="537056"/>
                  </a:cubicBezTo>
                  <a:lnTo>
                    <a:pt x="24949" y="198919"/>
                  </a:lnTo>
                  <a:cubicBezTo>
                    <a:pt x="-5532" y="157009"/>
                    <a:pt x="3993" y="97001"/>
                    <a:pt x="46856" y="66521"/>
                  </a:cubicBezTo>
                  <a:lnTo>
                    <a:pt x="46856" y="66521"/>
                  </a:lnTo>
                  <a:cubicBezTo>
                    <a:pt x="187826" y="-35396"/>
                    <a:pt x="388803" y="-3011"/>
                    <a:pt x="491674" y="139864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13138" y="4201794"/>
            <a:ext cx="9061727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8625" b="1">
                <a:latin typeface="Century Gothic" panose="020B0502020202020204"/>
              </a:rPr>
              <a:t>Communication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2613" y="972094"/>
            <a:ext cx="7971387" cy="8285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2818723" y="4815234"/>
            <a:ext cx="5017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实习：滴滴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快手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就职：抖音</a:t>
            </a:r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2586" y="2961371"/>
            <a:ext cx="350608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7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 冀 宁</a:t>
            </a:r>
            <a:endParaRPr lang="en-US" sz="124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818723" y="4469031"/>
            <a:ext cx="3039209" cy="0"/>
          </a:xfrm>
          <a:prstGeom prst="line">
            <a:avLst/>
          </a:prstGeom>
          <a:ln w="190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1" name="Rectangle 20"/>
          <p:cNvSpPr/>
          <p:nvPr/>
        </p:nvSpPr>
        <p:spPr>
          <a:xfrm>
            <a:off x="9144002" y="10287002"/>
            <a:ext cx="7971389" cy="1028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" name="Straight Connector 1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949842" y="4949340"/>
            <a:ext cx="388320" cy="3883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72347E-7 -2.22222E-6 L 0.43588 -2.22222E-6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10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/>
          <p:cNvSpPr/>
          <p:nvPr/>
        </p:nvSpPr>
        <p:spPr>
          <a:xfrm>
            <a:off x="8992058" y="-513614"/>
            <a:ext cx="303885" cy="11314227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: Rounded Corners 8"/>
          <p:cNvSpPr/>
          <p:nvPr/>
        </p:nvSpPr>
        <p:spPr>
          <a:xfrm>
            <a:off x="8992058" y="1086422"/>
            <a:ext cx="303885" cy="811415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: Rounded Corners 5"/>
          <p:cNvSpPr/>
          <p:nvPr/>
        </p:nvSpPr>
        <p:spPr>
          <a:xfrm>
            <a:off x="8991601" y="1279208"/>
            <a:ext cx="303848" cy="84963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8753088" y="1689663"/>
            <a:ext cx="709434" cy="70943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accent1"/>
                </a:solidFill>
                <a:latin typeface="+mj-lt"/>
              </a:rPr>
              <a:t>01</a:t>
            </a:r>
          </a:p>
        </p:txBody>
      </p:sp>
      <p:sp>
        <p:nvSpPr>
          <p:cNvPr id="11" name="Oval 10"/>
          <p:cNvSpPr/>
          <p:nvPr/>
        </p:nvSpPr>
        <p:spPr>
          <a:xfrm>
            <a:off x="8515598" y="3087722"/>
            <a:ext cx="1256807" cy="125680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chemeClr val="tx1"/>
                </a:solidFill>
                <a:latin typeface="+mj-lt"/>
              </a:rPr>
              <a:t>02</a:t>
            </a:r>
          </a:p>
        </p:txBody>
      </p:sp>
      <p:sp>
        <p:nvSpPr>
          <p:cNvPr id="12" name="Oval 11"/>
          <p:cNvSpPr/>
          <p:nvPr/>
        </p:nvSpPr>
        <p:spPr>
          <a:xfrm>
            <a:off x="8754764" y="5032925"/>
            <a:ext cx="780378" cy="78037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accent1"/>
                </a:solidFill>
                <a:latin typeface="+mj-lt"/>
              </a:rPr>
              <a:t>03</a:t>
            </a:r>
          </a:p>
        </p:txBody>
      </p:sp>
      <p:sp>
        <p:nvSpPr>
          <p:cNvPr id="13" name="Oval 12"/>
          <p:cNvSpPr/>
          <p:nvPr/>
        </p:nvSpPr>
        <p:spPr>
          <a:xfrm>
            <a:off x="8624660" y="6439310"/>
            <a:ext cx="1038683" cy="1038683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accent1"/>
                </a:solidFill>
                <a:latin typeface="+mj-lt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70934" y="1979250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000" dirty="0">
                <a:sym typeface="+mn-ea"/>
              </a:rPr>
              <a:t>Go</a:t>
            </a:r>
            <a:r>
              <a:rPr lang="zh-CN" altLang="en-US" sz="3000" dirty="0">
                <a:sym typeface="+mn-ea"/>
              </a:rPr>
              <a:t>语言</a:t>
            </a:r>
            <a:endParaRPr lang="en-US" sz="3000" b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75497" y="3329061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ym typeface="+mn-ea"/>
              </a:rPr>
              <a:t>算法题</a:t>
            </a:r>
            <a:endParaRPr lang="en-US" sz="3000" b="1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69981" y="5214864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000" b="1" dirty="0">
                <a:sym typeface="+mn-ea"/>
              </a:rPr>
              <a:t>简历制作</a:t>
            </a:r>
            <a:endParaRPr lang="en-US" sz="3000" b="1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48864" y="6734463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ym typeface="+mn-ea"/>
              </a:rPr>
              <a:t>面试</a:t>
            </a:r>
            <a:endParaRPr lang="zh-CN" altLang="en-US" sz="3000" b="1" dirty="0">
              <a:latin typeface="+mj-lt"/>
              <a:sym typeface="+mn-ea"/>
            </a:endParaRPr>
          </a:p>
        </p:txBody>
      </p:sp>
      <p:sp>
        <p:nvSpPr>
          <p:cNvPr id="2" name="Oval 11"/>
          <p:cNvSpPr/>
          <p:nvPr/>
        </p:nvSpPr>
        <p:spPr>
          <a:xfrm>
            <a:off x="8719521" y="8103785"/>
            <a:ext cx="780378" cy="78037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accent1"/>
                </a:solidFill>
                <a:latin typeface="+mj-lt"/>
              </a:rPr>
              <a:t>05</a:t>
            </a:r>
          </a:p>
        </p:txBody>
      </p:sp>
      <p:sp>
        <p:nvSpPr>
          <p:cNvPr id="3" name="TextBox 17"/>
          <p:cNvSpPr txBox="1"/>
          <p:nvPr/>
        </p:nvSpPr>
        <p:spPr>
          <a:xfrm>
            <a:off x="5729288" y="8195311"/>
            <a:ext cx="2583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ym typeface="+mn-ea"/>
              </a:rPr>
              <a:t>推荐学习资源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6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7" grpId="0"/>
      <p:bldP spid="18" grpId="0"/>
      <p:bldP spid="19" grpId="0"/>
      <p:bldP spid="20" grpId="0"/>
      <p:bldP spid="2" grpId="0" bldLvl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9"/>
          <p:cNvSpPr/>
          <p:nvPr/>
        </p:nvSpPr>
        <p:spPr>
          <a:xfrm>
            <a:off x="13876793" y="67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/>
          <p:cNvSpPr/>
          <p:nvPr/>
        </p:nvSpPr>
        <p:spPr>
          <a:xfrm>
            <a:off x="-834777" y="67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∫</a:t>
            </a:r>
            <a:endParaRPr lang="en-US" sz="1350" dirty="0"/>
          </a:p>
        </p:txBody>
      </p:sp>
      <p:sp>
        <p:nvSpPr>
          <p:cNvPr id="41" name="TextBox 40"/>
          <p:cNvSpPr txBox="1"/>
          <p:nvPr/>
        </p:nvSpPr>
        <p:spPr>
          <a:xfrm rot="5400000">
            <a:off x="9309782" y="7079788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54%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9309782" y="5678497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95%</a:t>
            </a:r>
          </a:p>
        </p:txBody>
      </p:sp>
      <p:sp>
        <p:nvSpPr>
          <p:cNvPr id="51" name="TextBox 50"/>
          <p:cNvSpPr txBox="1"/>
          <p:nvPr/>
        </p:nvSpPr>
        <p:spPr>
          <a:xfrm rot="5400000">
            <a:off x="9309782" y="4255339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70%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9309782" y="2665852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 dirty="0">
                <a:solidFill>
                  <a:srgbClr val="FFFFFF"/>
                </a:solidFill>
                <a:latin typeface="+mj-lt"/>
              </a:rPr>
              <a:t>30%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998127" y="5899305"/>
            <a:ext cx="291750" cy="291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8285873" y="8874363"/>
            <a:ext cx="43153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3</a:t>
            </a:r>
            <a:endParaRPr lang="en-US" sz="1050" b="1" dirty="0"/>
          </a:p>
        </p:txBody>
      </p:sp>
      <p:sp>
        <p:nvSpPr>
          <p:cNvPr id="36" name="Oval 35"/>
          <p:cNvSpPr/>
          <p:nvPr/>
        </p:nvSpPr>
        <p:spPr>
          <a:xfrm>
            <a:off x="9023442" y="4183031"/>
            <a:ext cx="241116" cy="241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210878" y="8331876"/>
            <a:ext cx="5039678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000" b="1" dirty="0">
                <a:sym typeface="+mn-ea"/>
              </a:rPr>
              <a:t>用</a:t>
            </a:r>
            <a:r>
              <a:rPr lang="en-US" altLang="zh-CN" sz="3000" b="1" dirty="0">
                <a:sym typeface="+mn-ea"/>
              </a:rPr>
              <a:t>Go</a:t>
            </a:r>
            <a:r>
              <a:rPr lang="zh-CN" altLang="en-US" sz="3000" b="1" dirty="0">
                <a:sym typeface="+mn-ea"/>
              </a:rPr>
              <a:t>语言找工作的优与劣</a:t>
            </a:r>
            <a:endParaRPr lang="zh-CN" altLang="en-US" sz="3000" b="1" dirty="0">
              <a:solidFill>
                <a:schemeClr val="tx1">
                  <a:alpha val="60000"/>
                </a:schemeClr>
              </a:solidFill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397740" y="9001320"/>
            <a:ext cx="1852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50670" y="1062737"/>
            <a:ext cx="43149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1</a:t>
            </a:r>
            <a:endParaRPr lang="en-US" sz="1050" b="1" dirty="0"/>
          </a:p>
        </p:txBody>
      </p:sp>
      <p:sp>
        <p:nvSpPr>
          <p:cNvPr id="37" name="Oval 36"/>
          <p:cNvSpPr/>
          <p:nvPr/>
        </p:nvSpPr>
        <p:spPr>
          <a:xfrm>
            <a:off x="9044367" y="1096433"/>
            <a:ext cx="199269" cy="1992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TextBox 19"/>
          <p:cNvSpPr txBox="1"/>
          <p:nvPr/>
        </p:nvSpPr>
        <p:spPr>
          <a:xfrm>
            <a:off x="4864988" y="612627"/>
            <a:ext cx="335040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zh-CN" sz="2400" dirty="0">
                <a:sym typeface="+mn-ea"/>
              </a:rPr>
              <a:t>Go</a:t>
            </a:r>
            <a:r>
              <a:rPr lang="zh-CN" altLang="en-US" sz="2400" dirty="0">
                <a:sym typeface="+mn-ea"/>
              </a:rPr>
              <a:t>语言简介</a:t>
            </a:r>
            <a:endParaRPr lang="zh-CN" altLang="en-US" sz="2400" b="1" dirty="0">
              <a:solidFill>
                <a:schemeClr val="tx1">
                  <a:alpha val="80000"/>
                </a:schemeClr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158279" y="1189694"/>
            <a:ext cx="3057113" cy="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9061659" y="7436204"/>
            <a:ext cx="164685" cy="164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Oval 34"/>
          <p:cNvSpPr/>
          <p:nvPr/>
        </p:nvSpPr>
        <p:spPr>
          <a:xfrm>
            <a:off x="8997305" y="9105522"/>
            <a:ext cx="291750" cy="291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TextBox 28"/>
          <p:cNvSpPr txBox="1"/>
          <p:nvPr/>
        </p:nvSpPr>
        <p:spPr>
          <a:xfrm>
            <a:off x="8321155" y="4968621"/>
            <a:ext cx="43149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2</a:t>
            </a:r>
            <a:endParaRPr lang="en-US" sz="1050" b="1" dirty="0"/>
          </a:p>
        </p:txBody>
      </p:sp>
      <p:sp>
        <p:nvSpPr>
          <p:cNvPr id="69" name="Oval 37"/>
          <p:cNvSpPr/>
          <p:nvPr/>
        </p:nvSpPr>
        <p:spPr>
          <a:xfrm>
            <a:off x="9061659" y="2580716"/>
            <a:ext cx="164685" cy="164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TextBox 26"/>
          <p:cNvSpPr txBox="1"/>
          <p:nvPr/>
        </p:nvSpPr>
        <p:spPr>
          <a:xfrm>
            <a:off x="3905251" y="4426626"/>
            <a:ext cx="4380548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zh-CN" sz="3000" b="1" dirty="0">
                <a:sym typeface="+mn-ea"/>
              </a:rPr>
              <a:t>Go</a:t>
            </a:r>
            <a:r>
              <a:rPr lang="zh-CN" altLang="en-US" sz="3000" b="1" dirty="0">
                <a:sym typeface="+mn-ea"/>
              </a:rPr>
              <a:t>语言就业市场现状</a:t>
            </a:r>
            <a:endParaRPr lang="zh-CN" altLang="en-US" sz="3000" b="1" dirty="0">
              <a:latin typeface="+mj-lt"/>
            </a:endParaRPr>
          </a:p>
        </p:txBody>
      </p:sp>
      <p:cxnSp>
        <p:nvCxnSpPr>
          <p:cNvPr id="71" name="Straight Connector 27"/>
          <p:cNvCxnSpPr/>
          <p:nvPr/>
        </p:nvCxnSpPr>
        <p:spPr>
          <a:xfrm>
            <a:off x="4679362" y="5095578"/>
            <a:ext cx="3606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6"/>
          <p:cNvSpPr/>
          <p:nvPr/>
        </p:nvSpPr>
        <p:spPr>
          <a:xfrm>
            <a:off x="8988203" y="-48020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ectangle: Rounded Corners 8"/>
          <p:cNvSpPr/>
          <p:nvPr/>
        </p:nvSpPr>
        <p:spPr>
          <a:xfrm>
            <a:off x="8972504" y="1086950"/>
            <a:ext cx="303846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8" grpId="0"/>
      <p:bldP spid="36" grpId="0" animBg="1"/>
      <p:bldP spid="16" grpId="0"/>
      <p:bldP spid="22" grpId="0"/>
      <p:bldP spid="37" grpId="0" animBg="1"/>
      <p:bldP spid="20" grpId="0"/>
      <p:bldP spid="38" grpId="0" animBg="1"/>
      <p:bldP spid="59" grpId="0" animBg="1"/>
      <p:bldP spid="68" grpId="0"/>
      <p:bldP spid="69" grpId="0" animBg="1"/>
      <p:bldP spid="70" grpId="0"/>
      <p:bldP spid="76" grpId="0" animBg="1"/>
      <p:bldP spid="77" grpId="0" animBg="1"/>
      <p:bldP spid="7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-48020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2787508" y="8911548"/>
            <a:ext cx="3376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en-US" altLang="zh-CN" sz="3300" b="1" dirty="0">
                <a:sym typeface="+mn-ea"/>
              </a:rPr>
              <a:t>1.1 Go</a:t>
            </a:r>
            <a:r>
              <a:rPr lang="zh-CN" altLang="en-US" sz="3300" b="1" dirty="0">
                <a:sym typeface="+mn-ea"/>
              </a:rPr>
              <a:t>语言简介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2030" y="1357313"/>
            <a:ext cx="7654290" cy="6494145"/>
          </a:xfrm>
        </p:spPr>
      </p:pic>
      <p:sp>
        <p:nvSpPr>
          <p:cNvPr id="6" name="文本框 5"/>
          <p:cNvSpPr txBox="1"/>
          <p:nvPr/>
        </p:nvSpPr>
        <p:spPr>
          <a:xfrm>
            <a:off x="10734675" y="1678305"/>
            <a:ext cx="7065645" cy="5840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200" b="1" dirty="0">
                <a:sym typeface="+mn-ea"/>
              </a:rPr>
              <a:t>特点</a:t>
            </a:r>
            <a:endParaRPr lang="zh-CN" altLang="en-US" sz="2700" dirty="0">
              <a:sym typeface="+mn-ea"/>
            </a:endParaRPr>
          </a:p>
          <a:p>
            <a:pPr marL="685800" lvl="1" indent="685800"/>
            <a:r>
              <a:rPr lang="en-US" altLang="zh-CN" sz="2700" dirty="0">
                <a:sym typeface="+mn-ea"/>
              </a:rPr>
              <a:t>1. </a:t>
            </a:r>
            <a:r>
              <a:rPr lang="zh-CN" altLang="en-US" sz="2700" dirty="0">
                <a:sym typeface="+mn-ea"/>
              </a:rPr>
              <a:t>简单、易学</a:t>
            </a:r>
          </a:p>
          <a:p>
            <a:pPr marL="685800" lvl="1" indent="685800"/>
            <a:endParaRPr lang="en-US" altLang="zh-CN" sz="2700" dirty="0"/>
          </a:p>
          <a:p>
            <a:r>
              <a:rPr lang="en-US" altLang="zh-CN" sz="2700" dirty="0">
                <a:sym typeface="+mn-ea"/>
              </a:rPr>
              <a:t>	2. </a:t>
            </a:r>
            <a:r>
              <a:rPr lang="zh-CN" altLang="en-US" sz="2700" dirty="0">
                <a:sym typeface="+mn-ea"/>
              </a:rPr>
              <a:t>性能良好</a:t>
            </a:r>
          </a:p>
          <a:p>
            <a:endParaRPr lang="en-US" altLang="zh-CN" sz="2700" dirty="0"/>
          </a:p>
          <a:p>
            <a:r>
              <a:rPr lang="en-US" altLang="zh-CN" sz="2700" dirty="0">
                <a:sym typeface="+mn-ea"/>
              </a:rPr>
              <a:t>	3. </a:t>
            </a:r>
            <a:r>
              <a:rPr lang="zh-CN" altLang="en-US" sz="2700" dirty="0">
                <a:sym typeface="+mn-ea"/>
              </a:rPr>
              <a:t>标准库覆盖面广</a:t>
            </a:r>
            <a:r>
              <a:rPr lang="en-US" altLang="zh-CN" sz="2700" dirty="0">
                <a:sym typeface="+mn-ea"/>
              </a:rPr>
              <a:t>——</a:t>
            </a:r>
            <a:r>
              <a:rPr lang="zh-CN" altLang="en-US" sz="2700" dirty="0">
                <a:sym typeface="+mn-ea"/>
              </a:rPr>
              <a:t>使用方便</a:t>
            </a:r>
          </a:p>
          <a:p>
            <a:endParaRPr lang="en-US" altLang="zh-CN" sz="2700" dirty="0"/>
          </a:p>
          <a:p>
            <a:r>
              <a:rPr lang="en-US" altLang="zh-CN" sz="2700" dirty="0">
                <a:sym typeface="+mn-ea"/>
              </a:rPr>
              <a:t>	4. </a:t>
            </a:r>
            <a:r>
              <a:rPr lang="zh-CN" altLang="en-US" sz="2700" dirty="0">
                <a:sym typeface="+mn-ea"/>
              </a:rPr>
              <a:t>二进制体积小</a:t>
            </a:r>
            <a:r>
              <a:rPr lang="en-US" altLang="zh-CN" sz="2700" dirty="0">
                <a:sym typeface="+mn-ea"/>
              </a:rPr>
              <a:t>——</a:t>
            </a:r>
            <a:r>
              <a:rPr lang="zh-CN" altLang="en-US" sz="2700" dirty="0">
                <a:sym typeface="+mn-ea"/>
              </a:rPr>
              <a:t>给老板省钱</a:t>
            </a:r>
          </a:p>
          <a:p>
            <a:endParaRPr lang="en-US" altLang="zh-CN" sz="2700" dirty="0"/>
          </a:p>
          <a:p>
            <a:r>
              <a:rPr lang="en-US" altLang="zh-CN" sz="2700" dirty="0">
                <a:sym typeface="+mn-ea"/>
              </a:rPr>
              <a:t>	5. </a:t>
            </a:r>
            <a:r>
              <a:rPr lang="zh-CN" altLang="en-US" sz="2700" dirty="0">
                <a:sym typeface="+mn-ea"/>
              </a:rPr>
              <a:t>天然面向并发</a:t>
            </a:r>
          </a:p>
          <a:p>
            <a:endParaRPr lang="en-US" altLang="zh-CN" sz="2700" dirty="0"/>
          </a:p>
          <a:p>
            <a:r>
              <a:rPr lang="en-US" altLang="zh-CN" sz="2700" dirty="0">
                <a:sym typeface="+mn-ea"/>
              </a:rPr>
              <a:t>	6. </a:t>
            </a:r>
            <a:r>
              <a:rPr lang="zh-CN" altLang="en-US" sz="2700" dirty="0">
                <a:sym typeface="+mn-ea"/>
              </a:rPr>
              <a:t>更高级、安全的并发模型支持（</a:t>
            </a:r>
            <a:r>
              <a:rPr lang="en-US" altLang="zh-CN" sz="2700" dirty="0">
                <a:sym typeface="+mn-ea"/>
              </a:rPr>
              <a:t>CSP</a:t>
            </a:r>
            <a:r>
              <a:rPr lang="zh-CN" altLang="en-US" sz="2700" dirty="0">
                <a:sym typeface="+mn-ea"/>
              </a:rPr>
              <a:t>），等等</a:t>
            </a:r>
            <a:r>
              <a:rPr lang="en-US" altLang="zh-CN" sz="2700" dirty="0">
                <a:sym typeface="+mn-ea"/>
              </a:rPr>
              <a:t>……</a:t>
            </a:r>
            <a:endParaRPr lang="en-US" altLang="zh-CN" sz="2700" dirty="0"/>
          </a:p>
          <a:p>
            <a:endParaRPr lang="zh-CN" altLang="en-US" sz="27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2613" y="972094"/>
            <a:ext cx="7971387" cy="8285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2818723" y="4815234"/>
            <a:ext cx="5017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美团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Java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后端开发（实习转正）</a:t>
            </a:r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18722" y="6096209"/>
            <a:ext cx="40468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软 专</a:t>
            </a:r>
            <a:endParaRPr lang="en-US" sz="13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2586" y="2961371"/>
            <a:ext cx="350608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</a:t>
            </a:r>
            <a:r>
              <a:rPr lang="zh-CN" altLang="en-US" sz="7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伟 嘉</a:t>
            </a:r>
            <a:endParaRPr lang="en-US" sz="124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818723" y="4469031"/>
            <a:ext cx="3039209" cy="0"/>
          </a:xfrm>
          <a:prstGeom prst="line">
            <a:avLst/>
          </a:prstGeom>
          <a:ln w="190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1" name="Rectangle 20"/>
          <p:cNvSpPr/>
          <p:nvPr/>
        </p:nvSpPr>
        <p:spPr>
          <a:xfrm>
            <a:off x="9144002" y="10287002"/>
            <a:ext cx="7971389" cy="1028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" name="Straight Connector 1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949842" y="4949340"/>
            <a:ext cx="388320" cy="3883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72347E-7 -2.22222E-6 L 0.43588 -2.22222E-6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15" grpId="0"/>
      <p:bldP spid="10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407220" y="4656455"/>
            <a:ext cx="7904051" cy="429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L 形 1"/>
          <p:cNvSpPr/>
          <p:nvPr/>
        </p:nvSpPr>
        <p:spPr>
          <a:xfrm rot="2647777">
            <a:off x="17398743" y="4787153"/>
            <a:ext cx="712695" cy="712695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87862" y="693524"/>
            <a:ext cx="11567559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 b="1" dirty="0">
                <a:sym typeface="+mn-ea"/>
              </a:rPr>
              <a:t>Go</a:t>
            </a:r>
            <a:r>
              <a:rPr lang="zh-CN" altLang="en-US" sz="3600" b="1" dirty="0">
                <a:sym typeface="+mn-ea"/>
              </a:rPr>
              <a:t>语言就业市场现状</a:t>
            </a:r>
            <a:r>
              <a:rPr lang="zh-CN" altLang="en-US" sz="3600" b="1" dirty="0">
                <a:latin typeface="+mn-ea"/>
                <a:cs typeface="+mn-ea"/>
              </a:rPr>
              <a:t>：</a:t>
            </a:r>
          </a:p>
          <a:p>
            <a:endParaRPr lang="zh-CN" altLang="en-US" sz="3600" b="1" dirty="0">
              <a:latin typeface="+mn-ea"/>
              <a:cs typeface="+mn-ea"/>
            </a:endParaRPr>
          </a:p>
          <a:p>
            <a:r>
              <a:rPr lang="en-US" altLang="zh-CN" sz="3600" dirty="0">
                <a:sym typeface="+mn-ea"/>
              </a:rPr>
              <a:t>Go</a:t>
            </a:r>
            <a:r>
              <a:rPr lang="zh-CN" altLang="en-US" sz="3600" dirty="0">
                <a:sym typeface="+mn-ea"/>
              </a:rPr>
              <a:t>语言在互联网大厂和初创公司中非常火热</a:t>
            </a:r>
          </a:p>
          <a:p>
            <a:endParaRPr lang="en-US" altLang="zh-CN" sz="3600" dirty="0"/>
          </a:p>
          <a:p>
            <a:r>
              <a:rPr lang="zh-CN" altLang="en-US" sz="3600" dirty="0">
                <a:sym typeface="+mn-ea"/>
              </a:rPr>
              <a:t>主要原因：</a:t>
            </a:r>
          </a:p>
          <a:p>
            <a:endParaRPr lang="en-US" altLang="zh-CN" sz="3600" dirty="0"/>
          </a:p>
          <a:p>
            <a:pPr lvl="1"/>
            <a:r>
              <a:rPr lang="en-US" altLang="zh-CN" sz="3600" dirty="0">
                <a:sym typeface="+mn-ea"/>
              </a:rPr>
              <a:t>1. </a:t>
            </a:r>
            <a:r>
              <a:rPr lang="zh-CN" altLang="en-US" sz="3600" dirty="0">
                <a:sym typeface="+mn-ea"/>
              </a:rPr>
              <a:t>技术方面，简单高效轻量、弥补旧项目空白</a:t>
            </a:r>
          </a:p>
          <a:p>
            <a:pPr lvl="1"/>
            <a:endParaRPr lang="en-US" altLang="zh-CN" sz="3600" dirty="0"/>
          </a:p>
          <a:p>
            <a:pPr lvl="1"/>
            <a:r>
              <a:rPr lang="en-US" altLang="zh-CN" sz="3600" dirty="0">
                <a:sym typeface="+mn-ea"/>
              </a:rPr>
              <a:t>2. </a:t>
            </a:r>
            <a:r>
              <a:rPr lang="zh-CN" altLang="en-US" sz="3600" dirty="0">
                <a:sym typeface="+mn-ea"/>
              </a:rPr>
              <a:t>办公室政治方面，适合新人发展</a:t>
            </a:r>
            <a:endParaRPr lang="en-US" altLang="zh-CN" sz="3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668269" y="5219441"/>
            <a:ext cx="8278581" cy="3647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300" b="1" dirty="0">
                <a:solidFill>
                  <a:schemeClr val="bg1"/>
                </a:solidFill>
                <a:latin typeface="+mn-ea"/>
                <a:cs typeface="+mn-ea"/>
              </a:rPr>
              <a:t>Tips</a:t>
            </a: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：</a:t>
            </a:r>
          </a:p>
          <a:p>
            <a:endParaRPr lang="zh-CN" altLang="en-US" sz="3300" b="1" dirty="0">
              <a:solidFill>
                <a:schemeClr val="bg1"/>
              </a:solidFill>
              <a:latin typeface="+mn-ea"/>
              <a:cs typeface="+mn-ea"/>
            </a:endParaRPr>
          </a:p>
          <a:p>
            <a:pPr marL="428625" indent="-428625">
              <a:buFontTx/>
              <a:buChar char="-"/>
            </a:pP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学习视频最好带有源码，同时学完一部分动手敲</a:t>
            </a:r>
            <a:endParaRPr lang="en-US" altLang="zh-CN" sz="3300" b="1" dirty="0">
              <a:solidFill>
                <a:schemeClr val="bg1"/>
              </a:solidFill>
              <a:latin typeface="+mn-ea"/>
              <a:cs typeface="+mn-ea"/>
            </a:endParaRPr>
          </a:p>
          <a:p>
            <a:pPr marL="428625" indent="-428625">
              <a:buFontTx/>
              <a:buChar char="-"/>
            </a:pP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项目</a:t>
            </a:r>
            <a:r>
              <a:rPr lang="en-US" altLang="zh-CN" sz="3300" b="1" dirty="0">
                <a:solidFill>
                  <a:schemeClr val="bg1"/>
                </a:solidFill>
                <a:latin typeface="+mn-ea"/>
                <a:cs typeface="+mn-ea"/>
              </a:rPr>
              <a:t>B</a:t>
            </a: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站找优点是有讲解，</a:t>
            </a:r>
            <a:r>
              <a:rPr lang="en-US" altLang="zh-CN" sz="3300" b="1" dirty="0">
                <a:solidFill>
                  <a:schemeClr val="bg1"/>
                </a:solidFill>
                <a:latin typeface="+mn-ea"/>
                <a:cs typeface="+mn-ea"/>
              </a:rPr>
              <a:t>GitHub</a:t>
            </a: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找更高端</a:t>
            </a:r>
            <a:endParaRPr lang="en-US" altLang="zh-CN" sz="3300" b="1" dirty="0">
              <a:solidFill>
                <a:schemeClr val="bg1"/>
              </a:solidFill>
              <a:latin typeface="+mn-ea"/>
              <a:cs typeface="+mn-ea"/>
            </a:endParaRPr>
          </a:p>
          <a:p>
            <a:pPr marL="428625" indent="-428625">
              <a:buFontTx/>
              <a:buChar char="-"/>
            </a:pP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视频学习一般快于书籍，但深度有所不如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3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18"/>
          <p:cNvSpPr/>
          <p:nvPr/>
        </p:nvSpPr>
        <p:spPr>
          <a:xfrm>
            <a:off x="1315115" y="1543520"/>
            <a:ext cx="4744032" cy="7687271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2008444" y="1543520"/>
            <a:ext cx="4744034" cy="7687271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L 形 34"/>
          <p:cNvSpPr/>
          <p:nvPr/>
        </p:nvSpPr>
        <p:spPr>
          <a:xfrm rot="2647777">
            <a:off x="633340" y="472306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6463068" y="4770781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59218" y="1649731"/>
            <a:ext cx="15230475" cy="7858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zh-CN" altLang="en-US" sz="7200" b="1" dirty="0">
                <a:sym typeface="+mn-ea"/>
              </a:rPr>
              <a:t>用</a:t>
            </a:r>
            <a:r>
              <a:rPr lang="en-US" altLang="zh-CN" sz="7200" b="1" dirty="0">
                <a:sym typeface="+mn-ea"/>
              </a:rPr>
              <a:t>Go</a:t>
            </a:r>
            <a:r>
              <a:rPr lang="zh-CN" altLang="en-US" sz="7200" b="1" dirty="0">
                <a:sym typeface="+mn-ea"/>
              </a:rPr>
              <a:t>语言找工作的优与劣</a:t>
            </a:r>
            <a:endParaRPr lang="zh-CN" altLang="en-US" sz="7200" b="1" dirty="0">
              <a:latin typeface="+mn-ea"/>
              <a:cs typeface="+mn-ea"/>
            </a:endParaRPr>
          </a:p>
          <a:p>
            <a:endParaRPr lang="zh-CN" altLang="en-US" sz="2700" b="1" dirty="0">
              <a:latin typeface="+mn-ea"/>
              <a:cs typeface="+mn-ea"/>
            </a:endParaRPr>
          </a:p>
          <a:p>
            <a:pPr indent="685800"/>
            <a:endParaRPr lang="zh-CN" altLang="en-US" sz="27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59218" y="3127058"/>
            <a:ext cx="6660833" cy="47786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6000" dirty="0">
                <a:sym typeface="+mn-ea"/>
              </a:rPr>
              <a:t>优势：</a:t>
            </a:r>
          </a:p>
          <a:p>
            <a:endParaRPr lang="en-US" altLang="zh-CN" sz="6000" dirty="0"/>
          </a:p>
          <a:p>
            <a:pPr lvl="1"/>
            <a:r>
              <a:rPr lang="zh-CN" altLang="en-US" sz="6000" dirty="0">
                <a:sym typeface="+mn-ea"/>
              </a:rPr>
              <a:t>学习周期短</a:t>
            </a:r>
          </a:p>
          <a:p>
            <a:pPr lvl="1"/>
            <a:endParaRPr lang="en-US" altLang="zh-CN" sz="6000" dirty="0"/>
          </a:p>
          <a:p>
            <a:pPr lvl="1"/>
            <a:r>
              <a:rPr lang="zh-CN" altLang="en-US" sz="6000" dirty="0">
                <a:sym typeface="+mn-ea"/>
              </a:rPr>
              <a:t>容易冲击大厂</a:t>
            </a:r>
            <a:endParaRPr lang="en-US" altLang="zh-CN" sz="6000" dirty="0"/>
          </a:p>
          <a:p>
            <a:endParaRPr lang="zh-CN" altLang="en-US" sz="6000"/>
          </a:p>
        </p:txBody>
      </p:sp>
      <p:sp>
        <p:nvSpPr>
          <p:cNvPr id="4" name="文本框 3"/>
          <p:cNvSpPr txBox="1"/>
          <p:nvPr/>
        </p:nvSpPr>
        <p:spPr>
          <a:xfrm>
            <a:off x="9275446" y="3128011"/>
            <a:ext cx="7405688" cy="43957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6000" dirty="0">
                <a:sym typeface="+mn-ea"/>
              </a:rPr>
              <a:t>劣势</a:t>
            </a:r>
            <a:endParaRPr lang="en-US" altLang="zh-CN" sz="6000" dirty="0"/>
          </a:p>
          <a:p>
            <a:pPr lvl="1"/>
            <a:endParaRPr lang="zh-CN" altLang="en-US" sz="6000" dirty="0">
              <a:sym typeface="+mn-ea"/>
            </a:endParaRPr>
          </a:p>
          <a:p>
            <a:pPr lvl="1"/>
            <a:r>
              <a:rPr lang="zh-CN" altLang="en-US" sz="6000" dirty="0">
                <a:sym typeface="+mn-ea"/>
              </a:rPr>
              <a:t>容易出现“断档问题”</a:t>
            </a:r>
            <a:endParaRPr lang="en-US" altLang="zh-CN" sz="6000" dirty="0"/>
          </a:p>
          <a:p>
            <a:endParaRPr lang="en-US" altLang="zh-CN" sz="6000" dirty="0"/>
          </a:p>
          <a:p>
            <a:endParaRPr lang="zh-CN" altLang="en-US" sz="6000"/>
          </a:p>
        </p:txBody>
      </p:sp>
      <p:sp>
        <p:nvSpPr>
          <p:cNvPr id="7" name="文本框 6"/>
          <p:cNvSpPr txBox="1"/>
          <p:nvPr/>
        </p:nvSpPr>
        <p:spPr>
          <a:xfrm>
            <a:off x="1439228" y="7905751"/>
            <a:ext cx="15064740" cy="11953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6000" dirty="0">
                <a:sym typeface="+mn-ea"/>
              </a:rPr>
              <a:t>结论：结合自身喜好与实际情况选择即可</a:t>
            </a:r>
            <a:endParaRPr lang="en-US" altLang="zh-CN" sz="6000" dirty="0"/>
          </a:p>
          <a:p>
            <a:endParaRPr lang="en-US" altLang="zh-CN" sz="6000" dirty="0"/>
          </a:p>
          <a:p>
            <a:endParaRPr lang="zh-CN" altLang="en-US" sz="600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8" grpId="0" bldLvl="0" animBg="1"/>
      <p:bldP spid="19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9"/>
          <p:cNvSpPr/>
          <p:nvPr/>
        </p:nvSpPr>
        <p:spPr>
          <a:xfrm>
            <a:off x="13876793" y="67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/>
          <p:cNvSpPr/>
          <p:nvPr/>
        </p:nvSpPr>
        <p:spPr>
          <a:xfrm>
            <a:off x="-834777" y="67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∫</a:t>
            </a:r>
            <a:endParaRPr lang="en-US" sz="1350" dirty="0"/>
          </a:p>
        </p:txBody>
      </p:sp>
      <p:sp>
        <p:nvSpPr>
          <p:cNvPr id="41" name="TextBox 40"/>
          <p:cNvSpPr txBox="1"/>
          <p:nvPr/>
        </p:nvSpPr>
        <p:spPr>
          <a:xfrm rot="5400000">
            <a:off x="9309782" y="7079788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54%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9309782" y="5678497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95%</a:t>
            </a:r>
          </a:p>
        </p:txBody>
      </p:sp>
      <p:sp>
        <p:nvSpPr>
          <p:cNvPr id="51" name="TextBox 50"/>
          <p:cNvSpPr txBox="1"/>
          <p:nvPr/>
        </p:nvSpPr>
        <p:spPr>
          <a:xfrm rot="5400000">
            <a:off x="9309782" y="4255339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70%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9309782" y="2665852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 dirty="0">
                <a:solidFill>
                  <a:srgbClr val="FFFFFF"/>
                </a:solidFill>
                <a:latin typeface="+mj-lt"/>
              </a:rPr>
              <a:t>30%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998127" y="5899305"/>
            <a:ext cx="291750" cy="291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8428748" y="6207363"/>
            <a:ext cx="43153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3</a:t>
            </a:r>
            <a:endParaRPr lang="en-US" sz="1050" b="1" dirty="0"/>
          </a:p>
        </p:txBody>
      </p:sp>
      <p:sp>
        <p:nvSpPr>
          <p:cNvPr id="36" name="Oval 35"/>
          <p:cNvSpPr/>
          <p:nvPr/>
        </p:nvSpPr>
        <p:spPr>
          <a:xfrm>
            <a:off x="9023442" y="4183031"/>
            <a:ext cx="241116" cy="241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353753" y="5664875"/>
            <a:ext cx="5039678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000" b="1" dirty="0">
                <a:sym typeface="+mn-ea"/>
              </a:rPr>
              <a:t>算法题怎么刷</a:t>
            </a:r>
            <a:endParaRPr lang="zh-CN" altLang="en-US" sz="3000" b="1" dirty="0">
              <a:solidFill>
                <a:schemeClr val="tx1">
                  <a:alpha val="60000"/>
                </a:schemeClr>
              </a:solidFill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540615" y="6334320"/>
            <a:ext cx="1852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50670" y="1062737"/>
            <a:ext cx="43149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1</a:t>
            </a:r>
            <a:endParaRPr lang="en-US" sz="1050" b="1" dirty="0"/>
          </a:p>
        </p:txBody>
      </p:sp>
      <p:sp>
        <p:nvSpPr>
          <p:cNvPr id="37" name="Oval 36"/>
          <p:cNvSpPr/>
          <p:nvPr/>
        </p:nvSpPr>
        <p:spPr>
          <a:xfrm>
            <a:off x="9044367" y="1096433"/>
            <a:ext cx="199269" cy="1992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TextBox 19"/>
          <p:cNvSpPr txBox="1"/>
          <p:nvPr/>
        </p:nvSpPr>
        <p:spPr>
          <a:xfrm>
            <a:off x="4864988" y="612627"/>
            <a:ext cx="335040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2400" dirty="0">
                <a:sym typeface="+mn-ea"/>
              </a:rPr>
              <a:t>算法题该不该刷</a:t>
            </a:r>
            <a:endParaRPr lang="zh-CN" altLang="en-US" sz="2400" b="1" dirty="0">
              <a:solidFill>
                <a:schemeClr val="tx1">
                  <a:alpha val="80000"/>
                </a:schemeClr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158279" y="1189694"/>
            <a:ext cx="3057113" cy="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9061659" y="7436204"/>
            <a:ext cx="164685" cy="164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Oval 34"/>
          <p:cNvSpPr/>
          <p:nvPr/>
        </p:nvSpPr>
        <p:spPr>
          <a:xfrm>
            <a:off x="8997305" y="9105522"/>
            <a:ext cx="291750" cy="291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TextBox 28"/>
          <p:cNvSpPr txBox="1"/>
          <p:nvPr/>
        </p:nvSpPr>
        <p:spPr>
          <a:xfrm>
            <a:off x="8428787" y="3504629"/>
            <a:ext cx="43149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2</a:t>
            </a:r>
            <a:endParaRPr lang="en-US" sz="1050" b="1" dirty="0"/>
          </a:p>
        </p:txBody>
      </p:sp>
      <p:sp>
        <p:nvSpPr>
          <p:cNvPr id="69" name="Oval 37"/>
          <p:cNvSpPr/>
          <p:nvPr/>
        </p:nvSpPr>
        <p:spPr>
          <a:xfrm>
            <a:off x="9061659" y="2580716"/>
            <a:ext cx="164685" cy="164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TextBox 26"/>
          <p:cNvSpPr txBox="1"/>
          <p:nvPr/>
        </p:nvSpPr>
        <p:spPr>
          <a:xfrm>
            <a:off x="4012883" y="2962632"/>
            <a:ext cx="4380548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000" dirty="0">
                <a:sym typeface="+mn-ea"/>
              </a:rPr>
              <a:t>算法题刷多少？</a:t>
            </a:r>
            <a:endParaRPr lang="zh-CN" altLang="en-US" sz="3000" b="1" dirty="0">
              <a:latin typeface="+mj-lt"/>
            </a:endParaRPr>
          </a:p>
        </p:txBody>
      </p:sp>
      <p:cxnSp>
        <p:nvCxnSpPr>
          <p:cNvPr id="71" name="Straight Connector 27"/>
          <p:cNvCxnSpPr/>
          <p:nvPr/>
        </p:nvCxnSpPr>
        <p:spPr>
          <a:xfrm>
            <a:off x="4786994" y="3631586"/>
            <a:ext cx="3606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6"/>
          <p:cNvSpPr/>
          <p:nvPr/>
        </p:nvSpPr>
        <p:spPr>
          <a:xfrm>
            <a:off x="8987791" y="-47625"/>
            <a:ext cx="303848" cy="10334625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ectangle: Rounded Corners 8"/>
          <p:cNvSpPr/>
          <p:nvPr/>
        </p:nvSpPr>
        <p:spPr>
          <a:xfrm>
            <a:off x="8972504" y="1086950"/>
            <a:ext cx="303846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7"/>
          <p:cNvSpPr txBox="1"/>
          <p:nvPr/>
        </p:nvSpPr>
        <p:spPr>
          <a:xfrm>
            <a:off x="8463991" y="8368586"/>
            <a:ext cx="43153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04</a:t>
            </a:r>
          </a:p>
        </p:txBody>
      </p:sp>
      <p:sp>
        <p:nvSpPr>
          <p:cNvPr id="3" name="TextBox 15"/>
          <p:cNvSpPr txBox="1"/>
          <p:nvPr/>
        </p:nvSpPr>
        <p:spPr>
          <a:xfrm>
            <a:off x="3388996" y="7826097"/>
            <a:ext cx="5039678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000" b="1" dirty="0">
                <a:sym typeface="+mn-ea"/>
              </a:rPr>
              <a:t>算法题刷什么</a:t>
            </a:r>
            <a:endParaRPr lang="zh-CN" altLang="en-US" sz="3000" b="1" dirty="0">
              <a:solidFill>
                <a:schemeClr val="tx1">
                  <a:alpha val="60000"/>
                </a:schemeClr>
              </a:solidFill>
              <a:latin typeface="+mj-lt"/>
              <a:sym typeface="+mn-ea"/>
            </a:endParaRPr>
          </a:p>
        </p:txBody>
      </p:sp>
      <p:cxnSp>
        <p:nvCxnSpPr>
          <p:cNvPr id="4" name="Straight Connector 16"/>
          <p:cNvCxnSpPr/>
          <p:nvPr/>
        </p:nvCxnSpPr>
        <p:spPr>
          <a:xfrm>
            <a:off x="6575858" y="8495543"/>
            <a:ext cx="1852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18" grpId="0"/>
      <p:bldP spid="36" grpId="0" bldLvl="0" animBg="1"/>
      <p:bldP spid="16" grpId="0"/>
      <p:bldP spid="22" grpId="0"/>
      <p:bldP spid="37" grpId="0" bldLvl="0" animBg="1"/>
      <p:bldP spid="20" grpId="0"/>
      <p:bldP spid="38" grpId="0" bldLvl="0" animBg="1"/>
      <p:bldP spid="59" grpId="0" bldLvl="0" animBg="1"/>
      <p:bldP spid="68" grpId="0"/>
      <p:bldP spid="69" grpId="0" bldLvl="0" animBg="1"/>
      <p:bldP spid="70" grpId="0"/>
      <p:bldP spid="76" grpId="0" bldLvl="0" animBg="1"/>
      <p:bldP spid="77" grpId="0" bldLvl="0" animBg="1"/>
      <p:bldP spid="78" grpId="0" bldLvl="0" animBg="1"/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2724187" y="8911548"/>
            <a:ext cx="350288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算法题该不该刷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338263" y="2150746"/>
            <a:ext cx="7307580" cy="37366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700" b="1" dirty="0">
                <a:sym typeface="+mn-ea"/>
              </a:rPr>
              <a:t>先说结论，我认为应该，原因如下：</a:t>
            </a:r>
          </a:p>
          <a:p>
            <a:endParaRPr lang="en-US" altLang="zh-CN" sz="2700" dirty="0"/>
          </a:p>
          <a:p>
            <a:pPr lvl="1"/>
            <a:r>
              <a:rPr lang="en-US" altLang="zh-CN" sz="2700" dirty="0">
                <a:sym typeface="+mn-ea"/>
              </a:rPr>
              <a:t>1. </a:t>
            </a:r>
            <a:r>
              <a:rPr lang="zh-CN" altLang="en-US" sz="2700" dirty="0">
                <a:sym typeface="+mn-ea"/>
              </a:rPr>
              <a:t>几乎所有公司笔试和面试都会考</a:t>
            </a:r>
          </a:p>
          <a:p>
            <a:pPr lvl="1"/>
            <a:endParaRPr lang="en-US" altLang="zh-CN" sz="2700" dirty="0"/>
          </a:p>
          <a:p>
            <a:pPr lvl="1"/>
            <a:r>
              <a:rPr lang="en-US" altLang="zh-CN" sz="2700" dirty="0">
                <a:sym typeface="+mn-ea"/>
              </a:rPr>
              <a:t>2. </a:t>
            </a:r>
            <a:r>
              <a:rPr lang="zh-CN" altLang="en-US" sz="2700" dirty="0">
                <a:sym typeface="+mn-ea"/>
              </a:rPr>
              <a:t>刷算法题可以提升编程能力</a:t>
            </a:r>
          </a:p>
          <a:p>
            <a:pPr lvl="1"/>
            <a:endParaRPr lang="en-US" altLang="zh-CN" sz="2700" dirty="0"/>
          </a:p>
          <a:p>
            <a:pPr lvl="1"/>
            <a:r>
              <a:rPr lang="en-US" altLang="zh-CN" sz="2700" dirty="0">
                <a:sym typeface="+mn-ea"/>
              </a:rPr>
              <a:t>3. </a:t>
            </a:r>
            <a:r>
              <a:rPr lang="zh-CN" altLang="en-US" sz="2700" dirty="0">
                <a:sym typeface="+mn-ea"/>
              </a:rPr>
              <a:t>算法题具有“一票否决权”</a:t>
            </a:r>
            <a:endParaRPr lang="en-US" altLang="zh-CN" sz="2700" dirty="0"/>
          </a:p>
          <a:p>
            <a:endParaRPr lang="zh-CN" altLang="en-US" sz="2700"/>
          </a:p>
        </p:txBody>
      </p:sp>
      <p:sp>
        <p:nvSpPr>
          <p:cNvPr id="4" name="文本框 3"/>
          <p:cNvSpPr txBox="1"/>
          <p:nvPr/>
        </p:nvSpPr>
        <p:spPr>
          <a:xfrm>
            <a:off x="9800273" y="2150745"/>
            <a:ext cx="7570470" cy="3392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700" b="1" dirty="0">
                <a:sym typeface="+mn-ea"/>
              </a:rPr>
              <a:t>当然，也有人认为不用担心算法题，他们的论点包括：</a:t>
            </a:r>
          </a:p>
          <a:p>
            <a:endParaRPr lang="en-US" altLang="zh-CN" sz="2700" dirty="0"/>
          </a:p>
          <a:p>
            <a:pPr lvl="1"/>
            <a:r>
              <a:rPr lang="en-US" altLang="zh-CN" sz="2700" dirty="0">
                <a:sym typeface="+mn-ea"/>
              </a:rPr>
              <a:t>1. </a:t>
            </a:r>
            <a:r>
              <a:rPr lang="zh-CN" altLang="en-US" sz="2700" dirty="0">
                <a:sym typeface="+mn-ea"/>
              </a:rPr>
              <a:t>算法题对人的提升不是直接的，是间接的</a:t>
            </a:r>
          </a:p>
          <a:p>
            <a:pPr lvl="1"/>
            <a:endParaRPr lang="en-US" altLang="zh-CN" sz="2700" dirty="0"/>
          </a:p>
          <a:p>
            <a:pPr lvl="1"/>
            <a:r>
              <a:rPr lang="en-US" altLang="zh-CN" sz="2700" dirty="0">
                <a:sym typeface="+mn-ea"/>
              </a:rPr>
              <a:t>2. </a:t>
            </a:r>
            <a:r>
              <a:rPr lang="zh-CN" altLang="en-US" sz="2700" dirty="0">
                <a:sym typeface="+mn-ea"/>
              </a:rPr>
              <a:t>笔试</a:t>
            </a:r>
            <a:r>
              <a:rPr lang="en-US" altLang="zh-CN" sz="2700" dirty="0">
                <a:sym typeface="+mn-ea"/>
              </a:rPr>
              <a:t>/</a:t>
            </a:r>
            <a:r>
              <a:rPr lang="zh-CN" altLang="en-US" sz="2700" dirty="0">
                <a:sym typeface="+mn-ea"/>
              </a:rPr>
              <a:t>面试遇到没做过的或者忘记的的大概率还是不会</a:t>
            </a:r>
            <a:endParaRPr lang="en-US" altLang="zh-CN" sz="2700" dirty="0"/>
          </a:p>
          <a:p>
            <a:endParaRPr lang="zh-CN" altLang="en-US" sz="2700"/>
          </a:p>
        </p:txBody>
      </p:sp>
      <p:sp>
        <p:nvSpPr>
          <p:cNvPr id="5" name="文本框 4"/>
          <p:cNvSpPr txBox="1"/>
          <p:nvPr/>
        </p:nvSpPr>
        <p:spPr>
          <a:xfrm>
            <a:off x="1662113" y="6379845"/>
            <a:ext cx="15760065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700" dirty="0">
                <a:sym typeface="+mn-ea"/>
              </a:rPr>
              <a:t>“</a:t>
            </a:r>
            <a:r>
              <a:rPr lang="zh-CN" altLang="en-US" sz="2700" b="1" dirty="0">
                <a:solidFill>
                  <a:srgbClr val="FF0000"/>
                </a:solidFill>
                <a:sym typeface="+mn-ea"/>
              </a:rPr>
              <a:t>那一刻我在想，如果我能成为一名职业选手，我一定要赢下所有。如今奖杯就在眼前，我必须考虑这会不会是我此生仅有的机会。</a:t>
            </a:r>
            <a:r>
              <a:rPr lang="zh-CN" altLang="en-US" sz="2700" dirty="0">
                <a:sym typeface="+mn-ea"/>
              </a:rPr>
              <a:t>”</a:t>
            </a:r>
          </a:p>
          <a:p>
            <a:r>
              <a:rPr lang="en-US" altLang="zh-CN" sz="2700" dirty="0">
                <a:sym typeface="+mn-ea"/>
              </a:rPr>
              <a:t>——</a:t>
            </a:r>
            <a:r>
              <a:rPr lang="en-US" altLang="zh-CN" sz="2700" dirty="0" err="1">
                <a:sym typeface="+mn-ea"/>
              </a:rPr>
              <a:t>showmaker</a:t>
            </a:r>
            <a:endParaRPr lang="zh-CN" altLang="en-US" sz="27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2724187" y="8911548"/>
            <a:ext cx="350288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算法题刷多少？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338263" y="2150745"/>
            <a:ext cx="7307580" cy="3579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700" b="1" dirty="0">
                <a:sym typeface="+mn-ea"/>
              </a:rPr>
              <a:t>简而言之：很难说</a:t>
            </a:r>
          </a:p>
          <a:p>
            <a:endParaRPr lang="en-US" altLang="zh-CN" sz="2700" dirty="0"/>
          </a:p>
          <a:p>
            <a:pPr lvl="1"/>
            <a:r>
              <a:rPr lang="zh-CN" altLang="en-US" sz="2700" dirty="0">
                <a:sym typeface="+mn-ea"/>
              </a:rPr>
              <a:t>有的同学只刷了一、两百题，就可以拿遍大厂</a:t>
            </a:r>
            <a:r>
              <a:rPr lang="en-US" altLang="zh-CN" sz="2700" dirty="0">
                <a:sym typeface="+mn-ea"/>
              </a:rPr>
              <a:t>offer</a:t>
            </a:r>
            <a:r>
              <a:rPr lang="zh-CN" altLang="en-US" sz="2700" dirty="0">
                <a:sym typeface="+mn-ea"/>
              </a:rPr>
              <a:t>；</a:t>
            </a:r>
          </a:p>
          <a:p>
            <a:pPr lvl="1"/>
            <a:endParaRPr lang="zh-CN" altLang="en-US" sz="2700" dirty="0">
              <a:sym typeface="+mn-ea"/>
            </a:endParaRPr>
          </a:p>
          <a:p>
            <a:pPr lvl="1"/>
            <a:r>
              <a:rPr lang="zh-CN" altLang="en-US" sz="2700" dirty="0">
                <a:sym typeface="+mn-ea"/>
              </a:rPr>
              <a:t>有的同学题量上千，并不能去心仪的公司工作</a:t>
            </a:r>
            <a:endParaRPr lang="en-US" altLang="zh-CN" sz="2700" dirty="0"/>
          </a:p>
          <a:p>
            <a:endParaRPr lang="zh-CN" altLang="en-US" sz="2700" dirty="0">
              <a:sym typeface="+mn-ea"/>
            </a:endParaRPr>
          </a:p>
          <a:p>
            <a:endParaRPr lang="zh-CN" altLang="en-US" sz="2700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063163" y="2150745"/>
            <a:ext cx="7307580" cy="3392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700" b="1" dirty="0">
                <a:sym typeface="+mn-ea"/>
              </a:rPr>
              <a:t>我的看法</a:t>
            </a:r>
          </a:p>
          <a:p>
            <a:endParaRPr lang="en-US" altLang="zh-CN" sz="2700" dirty="0"/>
          </a:p>
          <a:p>
            <a:pPr lvl="1"/>
            <a:r>
              <a:rPr lang="zh-CN" altLang="en-US" sz="2700" dirty="0">
                <a:sym typeface="+mn-ea"/>
              </a:rPr>
              <a:t>不必过于追求量，追求把题做透更好；当然，二者也是相辅相成的</a:t>
            </a:r>
          </a:p>
          <a:p>
            <a:pPr lvl="1"/>
            <a:endParaRPr lang="en-US" altLang="zh-CN" sz="2700" dirty="0"/>
          </a:p>
          <a:p>
            <a:pPr lvl="1"/>
            <a:r>
              <a:rPr lang="zh-CN" altLang="en-US" sz="2700" dirty="0">
                <a:sym typeface="+mn-ea"/>
              </a:rPr>
              <a:t>但如果你真的需要一个数字，我的答案是</a:t>
            </a:r>
            <a:r>
              <a:rPr lang="en-US" altLang="zh-CN" sz="2700" dirty="0">
                <a:sym typeface="+mn-ea"/>
              </a:rPr>
              <a:t>1000</a:t>
            </a:r>
            <a:r>
              <a:rPr lang="zh-CN" altLang="en-US" sz="2700" dirty="0">
                <a:sym typeface="+mn-ea"/>
              </a:rPr>
              <a:t>。</a:t>
            </a:r>
            <a:endParaRPr lang="zh-CN" altLang="en-US" sz="27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2935785" y="8911548"/>
            <a:ext cx="30796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算法题怎么刷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3236596" y="2386013"/>
            <a:ext cx="11554778" cy="50892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>
                <a:sym typeface="+mn-ea"/>
              </a:rPr>
              <a:t>每道题一定要可以流程的写出来，不要自欺欺人</a:t>
            </a:r>
          </a:p>
          <a:p>
            <a:endParaRPr lang="en-US" altLang="zh-CN" sz="3600" dirty="0"/>
          </a:p>
          <a:p>
            <a:r>
              <a:rPr lang="zh-CN" altLang="en-US" sz="3600" dirty="0">
                <a:sym typeface="+mn-ea"/>
              </a:rPr>
              <a:t>面试</a:t>
            </a:r>
            <a:r>
              <a:rPr lang="en-US" altLang="zh-CN" sz="3600" dirty="0">
                <a:sym typeface="+mn-ea"/>
              </a:rPr>
              <a:t>98%</a:t>
            </a:r>
            <a:r>
              <a:rPr lang="zh-CN" altLang="en-US" sz="3600" dirty="0">
                <a:sym typeface="+mn-ea"/>
              </a:rPr>
              <a:t>的情况要求最优解，只考虑最优解即可</a:t>
            </a:r>
          </a:p>
          <a:p>
            <a:endParaRPr lang="en-US" altLang="zh-CN" sz="3600" dirty="0"/>
          </a:p>
          <a:p>
            <a:r>
              <a:rPr lang="zh-CN" altLang="en-US" sz="3600" dirty="0">
                <a:sym typeface="+mn-ea"/>
              </a:rPr>
              <a:t>重在复习，经典的题目反复做最重要</a:t>
            </a:r>
          </a:p>
          <a:p>
            <a:endParaRPr lang="en-US" altLang="zh-CN" sz="3600" dirty="0"/>
          </a:p>
          <a:p>
            <a:r>
              <a:rPr lang="zh-CN" altLang="en-US" sz="3600" dirty="0">
                <a:sym typeface="+mn-ea"/>
              </a:rPr>
              <a:t>为了防止复习过多带来的“没见过”问题，在面试前几天，使用各种网站查阅面经等资料，以查缺补漏</a:t>
            </a:r>
            <a:endParaRPr lang="zh-CN" altLang="en-US" sz="3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2935785" y="8911548"/>
            <a:ext cx="30796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算法题刷什么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1338263" y="2150746"/>
            <a:ext cx="7307580" cy="49291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700" b="1" dirty="0">
                <a:sym typeface="+mn-ea"/>
              </a:rPr>
              <a:t>在入门阶段，我的建议</a:t>
            </a:r>
            <a:r>
              <a:rPr lang="zh-CN" altLang="en-US" sz="2700" dirty="0">
                <a:sym typeface="+mn-ea"/>
              </a:rPr>
              <a:t>：</a:t>
            </a:r>
          </a:p>
          <a:p>
            <a:endParaRPr lang="en-US" altLang="zh-CN" sz="2700" dirty="0"/>
          </a:p>
          <a:p>
            <a:pPr lvl="1"/>
            <a:r>
              <a:rPr lang="en-US" altLang="zh-CN" sz="2700" dirty="0">
                <a:sym typeface="+mn-ea"/>
              </a:rPr>
              <a:t>1. </a:t>
            </a:r>
            <a:r>
              <a:rPr lang="zh-CN" altLang="en-US" sz="2700" dirty="0">
                <a:sym typeface="+mn-ea"/>
              </a:rPr>
              <a:t>可以选择一门算法课，跟着课程刷；</a:t>
            </a:r>
          </a:p>
          <a:p>
            <a:pPr lvl="1"/>
            <a:endParaRPr lang="en-US" altLang="zh-CN" sz="2700" dirty="0"/>
          </a:p>
          <a:p>
            <a:pPr lvl="1"/>
            <a:r>
              <a:rPr lang="en-US" altLang="zh-CN" sz="2700" dirty="0">
                <a:sym typeface="+mn-ea"/>
              </a:rPr>
              <a:t>2. </a:t>
            </a:r>
            <a:r>
              <a:rPr lang="zh-CN" altLang="en-US" sz="2700" dirty="0">
                <a:sym typeface="+mn-ea"/>
              </a:rPr>
              <a:t>可以选择一本面试书籍，跟着书籍刷；</a:t>
            </a:r>
          </a:p>
          <a:p>
            <a:pPr lvl="1"/>
            <a:endParaRPr lang="en-US" altLang="zh-CN" sz="2700" dirty="0"/>
          </a:p>
          <a:p>
            <a:pPr lvl="1"/>
            <a:r>
              <a:rPr lang="en-US" altLang="zh-CN" sz="2700" dirty="0">
                <a:sym typeface="+mn-ea"/>
              </a:rPr>
              <a:t>3. </a:t>
            </a:r>
            <a:r>
              <a:rPr lang="zh-CN" altLang="en-US" sz="2700" dirty="0">
                <a:sym typeface="+mn-ea"/>
              </a:rPr>
              <a:t>可以先刷二叉树的题目，面试主要考察树、字符串、模拟、</a:t>
            </a:r>
            <a:r>
              <a:rPr lang="en-US" altLang="zh-CN" sz="2700" dirty="0" err="1">
                <a:sym typeface="+mn-ea"/>
              </a:rPr>
              <a:t>dp</a:t>
            </a:r>
            <a:r>
              <a:rPr lang="zh-CN" altLang="en-US" sz="2700" dirty="0">
                <a:sym typeface="+mn-ea"/>
              </a:rPr>
              <a:t>等，二叉树对新手的提升最大，可以锻炼你写递归的能力</a:t>
            </a:r>
            <a:endParaRPr lang="en-US" altLang="zh-CN" sz="2700" dirty="0"/>
          </a:p>
          <a:p>
            <a:endParaRPr lang="zh-CN" altLang="en-US" sz="2700"/>
          </a:p>
        </p:txBody>
      </p:sp>
      <p:sp>
        <p:nvSpPr>
          <p:cNvPr id="4" name="文本框 3"/>
          <p:cNvSpPr txBox="1"/>
          <p:nvPr/>
        </p:nvSpPr>
        <p:spPr>
          <a:xfrm>
            <a:off x="10063163" y="2150745"/>
            <a:ext cx="7307580" cy="3392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700" b="1" dirty="0">
                <a:sym typeface="+mn-ea"/>
              </a:rPr>
              <a:t>在进阶阶段，我的建议：</a:t>
            </a:r>
          </a:p>
          <a:p>
            <a:endParaRPr lang="en-US" altLang="zh-CN" sz="2700" dirty="0"/>
          </a:p>
          <a:p>
            <a:pPr lvl="1"/>
            <a:r>
              <a:rPr lang="zh-CN" altLang="en-US" sz="2700" dirty="0">
                <a:sym typeface="+mn-ea"/>
              </a:rPr>
              <a:t>打开</a:t>
            </a:r>
            <a:r>
              <a:rPr lang="en-US" altLang="zh-CN" sz="2700" dirty="0" err="1">
                <a:sym typeface="+mn-ea"/>
              </a:rPr>
              <a:t>CodeTop</a:t>
            </a:r>
            <a:r>
              <a:rPr lang="zh-CN" altLang="en-US" sz="2700" dirty="0">
                <a:sym typeface="+mn-ea"/>
              </a:rPr>
              <a:t>网站，选择你心仪公司的题目，按照默认排序从前往后刷</a:t>
            </a:r>
          </a:p>
          <a:p>
            <a:pPr lvl="1"/>
            <a:endParaRPr lang="en-US" altLang="zh-CN" sz="2700" dirty="0"/>
          </a:p>
          <a:p>
            <a:pPr lvl="1"/>
            <a:r>
              <a:rPr lang="zh-CN" altLang="en-US" sz="2700" dirty="0">
                <a:sym typeface="+mn-ea"/>
              </a:rPr>
              <a:t>如果没有心仪公司，选择字节，因为字节最卷。</a:t>
            </a:r>
            <a:endParaRPr lang="en-US" altLang="zh-CN" sz="2700" dirty="0"/>
          </a:p>
          <a:p>
            <a:endParaRPr lang="zh-CN" altLang="en-US" sz="27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9"/>
          <p:cNvSpPr/>
          <p:nvPr/>
        </p:nvSpPr>
        <p:spPr>
          <a:xfrm>
            <a:off x="13876793" y="67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/>
          <p:cNvSpPr/>
          <p:nvPr/>
        </p:nvSpPr>
        <p:spPr>
          <a:xfrm>
            <a:off x="-834777" y="67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∫</a:t>
            </a:r>
            <a:endParaRPr lang="en-US" sz="1350" dirty="0"/>
          </a:p>
        </p:txBody>
      </p:sp>
      <p:sp>
        <p:nvSpPr>
          <p:cNvPr id="41" name="TextBox 40"/>
          <p:cNvSpPr txBox="1"/>
          <p:nvPr/>
        </p:nvSpPr>
        <p:spPr>
          <a:xfrm rot="5400000">
            <a:off x="9309782" y="7079788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54%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9309782" y="5678497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95%</a:t>
            </a:r>
          </a:p>
        </p:txBody>
      </p:sp>
      <p:sp>
        <p:nvSpPr>
          <p:cNvPr id="51" name="TextBox 50"/>
          <p:cNvSpPr txBox="1"/>
          <p:nvPr/>
        </p:nvSpPr>
        <p:spPr>
          <a:xfrm rot="5400000">
            <a:off x="9309782" y="4255339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70%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9309782" y="2665852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 dirty="0">
                <a:solidFill>
                  <a:srgbClr val="FFFFFF"/>
                </a:solidFill>
                <a:latin typeface="+mj-lt"/>
              </a:rPr>
              <a:t>30%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998127" y="5899305"/>
            <a:ext cx="291750" cy="291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8428748" y="6207363"/>
            <a:ext cx="43153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3</a:t>
            </a:r>
            <a:endParaRPr lang="en-US" sz="1050" b="1" dirty="0"/>
          </a:p>
        </p:txBody>
      </p:sp>
      <p:sp>
        <p:nvSpPr>
          <p:cNvPr id="36" name="Oval 35"/>
          <p:cNvSpPr/>
          <p:nvPr/>
        </p:nvSpPr>
        <p:spPr>
          <a:xfrm>
            <a:off x="9023442" y="4183031"/>
            <a:ext cx="241116" cy="241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353753" y="5664875"/>
            <a:ext cx="5039678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000" b="1" dirty="0">
                <a:sym typeface="+mn-ea"/>
              </a:rPr>
              <a:t>各部分内容的顺序</a:t>
            </a:r>
            <a:endParaRPr lang="zh-CN" altLang="en-US" sz="3000" b="1" dirty="0">
              <a:solidFill>
                <a:schemeClr val="tx1">
                  <a:alpha val="60000"/>
                </a:schemeClr>
              </a:solidFill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540615" y="6334320"/>
            <a:ext cx="1852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50670" y="1062737"/>
            <a:ext cx="43149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1</a:t>
            </a:r>
            <a:endParaRPr lang="en-US" sz="1050" b="1" dirty="0"/>
          </a:p>
        </p:txBody>
      </p:sp>
      <p:sp>
        <p:nvSpPr>
          <p:cNvPr id="37" name="Oval 36"/>
          <p:cNvSpPr/>
          <p:nvPr/>
        </p:nvSpPr>
        <p:spPr>
          <a:xfrm>
            <a:off x="9044367" y="1096433"/>
            <a:ext cx="199269" cy="1992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TextBox 19"/>
          <p:cNvSpPr txBox="1"/>
          <p:nvPr/>
        </p:nvSpPr>
        <p:spPr>
          <a:xfrm>
            <a:off x="4864988" y="612627"/>
            <a:ext cx="335040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2400" dirty="0">
                <a:sym typeface="+mn-ea"/>
              </a:rPr>
              <a:t>简历的模板</a:t>
            </a:r>
            <a:endParaRPr lang="zh-CN" altLang="en-US" sz="2400" b="1" dirty="0">
              <a:solidFill>
                <a:schemeClr val="tx1">
                  <a:alpha val="80000"/>
                </a:schemeClr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158279" y="1189694"/>
            <a:ext cx="3057113" cy="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9061659" y="7436204"/>
            <a:ext cx="164685" cy="164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Oval 34"/>
          <p:cNvSpPr/>
          <p:nvPr/>
        </p:nvSpPr>
        <p:spPr>
          <a:xfrm>
            <a:off x="8997305" y="9105522"/>
            <a:ext cx="291750" cy="291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TextBox 28"/>
          <p:cNvSpPr txBox="1"/>
          <p:nvPr/>
        </p:nvSpPr>
        <p:spPr>
          <a:xfrm>
            <a:off x="8428787" y="3504629"/>
            <a:ext cx="43149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2</a:t>
            </a:r>
            <a:endParaRPr lang="en-US" sz="1050" b="1" dirty="0"/>
          </a:p>
        </p:txBody>
      </p:sp>
      <p:sp>
        <p:nvSpPr>
          <p:cNvPr id="69" name="Oval 37"/>
          <p:cNvSpPr/>
          <p:nvPr/>
        </p:nvSpPr>
        <p:spPr>
          <a:xfrm>
            <a:off x="9061659" y="2580716"/>
            <a:ext cx="164685" cy="164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TextBox 26"/>
          <p:cNvSpPr txBox="1"/>
          <p:nvPr/>
        </p:nvSpPr>
        <p:spPr>
          <a:xfrm>
            <a:off x="4012883" y="2962633"/>
            <a:ext cx="4380548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000" dirty="0">
                <a:sym typeface="+mn-ea"/>
              </a:rPr>
              <a:t>各部分内容的占比</a:t>
            </a:r>
            <a:endParaRPr lang="zh-CN" altLang="en-US" sz="3000" b="1" dirty="0">
              <a:latin typeface="+mj-lt"/>
            </a:endParaRPr>
          </a:p>
        </p:txBody>
      </p:sp>
      <p:cxnSp>
        <p:nvCxnSpPr>
          <p:cNvPr id="71" name="Straight Connector 27"/>
          <p:cNvCxnSpPr/>
          <p:nvPr/>
        </p:nvCxnSpPr>
        <p:spPr>
          <a:xfrm>
            <a:off x="4786994" y="3631586"/>
            <a:ext cx="3606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6"/>
          <p:cNvSpPr/>
          <p:nvPr/>
        </p:nvSpPr>
        <p:spPr>
          <a:xfrm>
            <a:off x="8987791" y="-47625"/>
            <a:ext cx="303848" cy="10334625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ectangle: Rounded Corners 8"/>
          <p:cNvSpPr/>
          <p:nvPr/>
        </p:nvSpPr>
        <p:spPr>
          <a:xfrm>
            <a:off x="8972504" y="1086950"/>
            <a:ext cx="303846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7"/>
          <p:cNvSpPr txBox="1"/>
          <p:nvPr/>
        </p:nvSpPr>
        <p:spPr>
          <a:xfrm>
            <a:off x="8463991" y="8368586"/>
            <a:ext cx="43153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04</a:t>
            </a:r>
          </a:p>
        </p:txBody>
      </p:sp>
      <p:sp>
        <p:nvSpPr>
          <p:cNvPr id="3" name="TextBox 15"/>
          <p:cNvSpPr txBox="1"/>
          <p:nvPr/>
        </p:nvSpPr>
        <p:spPr>
          <a:xfrm>
            <a:off x="2722246" y="7826098"/>
            <a:ext cx="5706428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000" b="1" dirty="0">
                <a:sym typeface="+mn-ea"/>
              </a:rPr>
              <a:t>各部分怎么写</a:t>
            </a:r>
            <a:r>
              <a:rPr lang="en-US" altLang="zh-CN" sz="3000" b="1" dirty="0">
                <a:sym typeface="+mn-ea"/>
              </a:rPr>
              <a:t>-</a:t>
            </a:r>
            <a:r>
              <a:rPr lang="zh-CN" altLang="en-US" sz="3000" b="1" dirty="0">
                <a:sym typeface="+mn-ea"/>
              </a:rPr>
              <a:t>个人技能怎么写？</a:t>
            </a:r>
            <a:endParaRPr lang="zh-CN" altLang="en-US" sz="3000" b="1" dirty="0">
              <a:solidFill>
                <a:schemeClr val="tx1">
                  <a:alpha val="60000"/>
                </a:schemeClr>
              </a:solidFill>
              <a:latin typeface="+mj-lt"/>
              <a:sym typeface="+mn-ea"/>
            </a:endParaRPr>
          </a:p>
        </p:txBody>
      </p:sp>
      <p:cxnSp>
        <p:nvCxnSpPr>
          <p:cNvPr id="4" name="Straight Connector 16"/>
          <p:cNvCxnSpPr/>
          <p:nvPr/>
        </p:nvCxnSpPr>
        <p:spPr>
          <a:xfrm>
            <a:off x="6575858" y="8495543"/>
            <a:ext cx="1852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18" grpId="0"/>
      <p:bldP spid="36" grpId="0" bldLvl="0" animBg="1"/>
      <p:bldP spid="16" grpId="0"/>
      <p:bldP spid="22" grpId="0"/>
      <p:bldP spid="37" grpId="0" bldLvl="0" animBg="1"/>
      <p:bldP spid="20" grpId="0"/>
      <p:bldP spid="38" grpId="0" bldLvl="0" animBg="1"/>
      <p:bldP spid="59" grpId="0" bldLvl="0" animBg="1"/>
      <p:bldP spid="68" grpId="0"/>
      <p:bldP spid="69" grpId="0" bldLvl="0" animBg="1"/>
      <p:bldP spid="70" grpId="0"/>
      <p:bldP spid="76" grpId="0" bldLvl="0" animBg="1"/>
      <p:bldP spid="77" grpId="0" bldLvl="0" animBg="1"/>
      <p:bldP spid="78" grpId="0" bldLvl="0" animBg="1"/>
      <p:bldP spid="2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147380" y="8911548"/>
            <a:ext cx="26564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简历的模板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文本框 1"/>
          <p:cNvSpPr txBox="1"/>
          <p:nvPr/>
        </p:nvSpPr>
        <p:spPr>
          <a:xfrm>
            <a:off x="2506981" y="1280160"/>
            <a:ext cx="14915198" cy="592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700" b="1" dirty="0">
                <a:sym typeface="+mn-ea"/>
              </a:rPr>
              <a:t>高手的简历，往往是朴实无华的（颜色简朴甚至可以只黑白）</a:t>
            </a:r>
            <a:endParaRPr lang="zh-CN" altLang="en-US" sz="2700" b="1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01428" y="2346008"/>
            <a:ext cx="12135803" cy="51196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2512592" y="8911548"/>
            <a:ext cx="392607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各部分内容的占比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4188143" y="2595563"/>
            <a:ext cx="11218545" cy="3949065"/>
          </a:xfrm>
        </p:spPr>
        <p:txBody>
          <a:bodyPr>
            <a:noAutofit/>
          </a:bodyPr>
          <a:lstStyle/>
          <a:p>
            <a:pPr algn="ctr"/>
            <a:r>
              <a:rPr lang="zh-CN" altLang="en-US" sz="3450" dirty="0"/>
              <a:t>实习经验</a:t>
            </a:r>
            <a:r>
              <a:rPr lang="en-US" altLang="zh-CN" sz="3450" dirty="0"/>
              <a:t>+</a:t>
            </a:r>
            <a:r>
              <a:rPr lang="zh-CN" altLang="en-US" sz="3450" dirty="0"/>
              <a:t>项目经验，约</a:t>
            </a:r>
            <a:r>
              <a:rPr lang="en-US" altLang="zh-CN" sz="3450" dirty="0"/>
              <a:t>40%~50%</a:t>
            </a:r>
          </a:p>
          <a:p>
            <a:pPr algn="ctr"/>
            <a:endParaRPr lang="en-US" altLang="zh-CN" sz="3450" dirty="0"/>
          </a:p>
          <a:p>
            <a:pPr algn="ctr"/>
            <a:r>
              <a:rPr lang="zh-CN" altLang="en-US" sz="3450" dirty="0"/>
              <a:t>计算机技能，约</a:t>
            </a:r>
            <a:r>
              <a:rPr lang="en-US" altLang="zh-CN" sz="3450" dirty="0"/>
              <a:t>30%~40%</a:t>
            </a:r>
          </a:p>
          <a:p>
            <a:pPr algn="ctr"/>
            <a:endParaRPr lang="en-US" altLang="zh-CN" sz="3450" dirty="0"/>
          </a:p>
          <a:p>
            <a:pPr algn="ctr"/>
            <a:r>
              <a:rPr lang="zh-CN" altLang="en-US" sz="3450" dirty="0"/>
              <a:t>剩下的空间可以分配给个人信息、教育经历等</a:t>
            </a:r>
          </a:p>
          <a:p>
            <a:pPr algn="ctr"/>
            <a:endParaRPr lang="en-US" altLang="zh-CN" sz="3450" dirty="0"/>
          </a:p>
          <a:p>
            <a:pPr algn="ctr"/>
            <a:r>
              <a:rPr lang="zh-CN" altLang="en-US" sz="3450" dirty="0"/>
              <a:t>整体篇幅通常可以控制在一页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/>
          <p:cNvSpPr/>
          <p:nvPr/>
        </p:nvSpPr>
        <p:spPr>
          <a:xfrm>
            <a:off x="8992058" y="-513614"/>
            <a:ext cx="303885" cy="11314227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: Rounded Corners 8"/>
          <p:cNvSpPr/>
          <p:nvPr/>
        </p:nvSpPr>
        <p:spPr>
          <a:xfrm>
            <a:off x="8992058" y="1086422"/>
            <a:ext cx="303885" cy="811415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: Rounded Corners 5"/>
          <p:cNvSpPr/>
          <p:nvPr/>
        </p:nvSpPr>
        <p:spPr>
          <a:xfrm>
            <a:off x="8992058" y="1279616"/>
            <a:ext cx="303885" cy="7727769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8789283" y="1975413"/>
            <a:ext cx="709434" cy="70943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accent1"/>
                </a:solidFill>
                <a:latin typeface="+mj-lt"/>
              </a:rPr>
              <a:t>01</a:t>
            </a:r>
          </a:p>
        </p:txBody>
      </p:sp>
      <p:sp>
        <p:nvSpPr>
          <p:cNvPr id="11" name="Oval 10"/>
          <p:cNvSpPr/>
          <p:nvPr/>
        </p:nvSpPr>
        <p:spPr>
          <a:xfrm>
            <a:off x="8515598" y="3577307"/>
            <a:ext cx="1256807" cy="125680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>
                <a:solidFill>
                  <a:schemeClr val="tx1"/>
                </a:solidFill>
                <a:latin typeface="+mj-lt"/>
              </a:rPr>
              <a:t>02</a:t>
            </a:r>
          </a:p>
        </p:txBody>
      </p:sp>
      <p:sp>
        <p:nvSpPr>
          <p:cNvPr id="12" name="Oval 11"/>
          <p:cNvSpPr/>
          <p:nvPr/>
        </p:nvSpPr>
        <p:spPr>
          <a:xfrm>
            <a:off x="8753811" y="5691102"/>
            <a:ext cx="780378" cy="78037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accent1"/>
                </a:solidFill>
                <a:latin typeface="+mj-lt"/>
              </a:rPr>
              <a:t>03</a:t>
            </a:r>
          </a:p>
        </p:txBody>
      </p:sp>
      <p:sp>
        <p:nvSpPr>
          <p:cNvPr id="13" name="Oval 12"/>
          <p:cNvSpPr/>
          <p:nvPr/>
        </p:nvSpPr>
        <p:spPr>
          <a:xfrm>
            <a:off x="8624660" y="7437530"/>
            <a:ext cx="1038683" cy="1038683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accent1"/>
                </a:solidFill>
                <a:latin typeface="+mj-lt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70934" y="1979251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000" b="1" dirty="0">
                <a:latin typeface="+mj-lt"/>
              </a:rPr>
              <a:t>关键时间点</a:t>
            </a:r>
            <a:endParaRPr lang="en-US" sz="3000" b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48864" y="3746257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+mj-lt"/>
              </a:rPr>
              <a:t>Java</a:t>
            </a:r>
            <a:r>
              <a:rPr lang="zh-CN" altLang="en-US" sz="3000" b="1" dirty="0">
                <a:latin typeface="+mj-lt"/>
              </a:rPr>
              <a:t> 学习安排</a:t>
            </a:r>
            <a:endParaRPr lang="en-US" sz="3000" b="1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70934" y="5695877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 err="1">
                <a:latin typeface="+mj-lt"/>
              </a:rPr>
              <a:t>实习指南</a:t>
            </a:r>
            <a:endParaRPr lang="en-US" sz="3000" b="1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48864" y="7678391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+mj-lt"/>
              </a:rPr>
              <a:t>形势判断</a:t>
            </a:r>
            <a:endParaRPr lang="en-US" sz="3000" b="1" dirty="0">
              <a:latin typeface="+mj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2512592" y="8911548"/>
            <a:ext cx="392607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</a:t>
            </a:r>
            <a:r>
              <a:rPr lang="zh-CN" altLang="en-US" sz="3300" dirty="0">
                <a:sym typeface="+mn-ea"/>
              </a:rPr>
              <a:t>各部分内容的顺序</a:t>
            </a:r>
            <a:r>
              <a:rPr lang="en-US" sz="3300" b="1" dirty="0">
                <a:latin typeface="+mj-lt"/>
              </a:rPr>
              <a:t> 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111568" y="1280161"/>
            <a:ext cx="7672388" cy="6603683"/>
          </a:xfrm>
        </p:spPr>
        <p:txBody>
          <a:bodyPr>
            <a:normAutofit/>
          </a:bodyPr>
          <a:lstStyle/>
          <a:p>
            <a:r>
              <a:rPr lang="zh-CN" altLang="en-US" dirty="0"/>
              <a:t>由上到下，依次是：</a:t>
            </a:r>
          </a:p>
          <a:p>
            <a:endParaRPr lang="en-US" altLang="zh-CN" dirty="0"/>
          </a:p>
          <a:p>
            <a:pPr lvl="1"/>
            <a:r>
              <a:rPr lang="en-US" altLang="zh-CN" dirty="0"/>
              <a:t>1.  </a:t>
            </a:r>
            <a:r>
              <a:rPr lang="zh-CN" altLang="en-US" dirty="0"/>
              <a:t>个人信息，不用太多，基本的姓名、邮箱、电话即可。无特殊要求个人不建议贴照片。</a:t>
            </a:r>
          </a:p>
          <a:p>
            <a:pPr marL="6858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教育经历，略写，如下图所示。绩点特别好可以写，不建议写课程。</a:t>
            </a:r>
          </a:p>
        </p:txBody>
      </p:sp>
      <p:sp>
        <p:nvSpPr>
          <p:cNvPr id="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848976" y="2664143"/>
            <a:ext cx="6704648" cy="4623435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altLang="zh-CN" sz="3600" dirty="0"/>
          </a:p>
          <a:p>
            <a:pPr lvl="1"/>
            <a:r>
              <a:rPr lang="en-US" altLang="zh-CN" sz="3600" dirty="0"/>
              <a:t>3. </a:t>
            </a:r>
            <a:r>
              <a:rPr lang="zh-CN" altLang="en-US" sz="3600" dirty="0"/>
              <a:t>实习经历</a:t>
            </a:r>
            <a:r>
              <a:rPr lang="en-US" altLang="zh-CN" sz="3600" dirty="0"/>
              <a:t>/</a:t>
            </a:r>
            <a:r>
              <a:rPr lang="zh-CN" altLang="en-US" sz="3600" dirty="0"/>
              <a:t>项目经历</a:t>
            </a:r>
          </a:p>
          <a:p>
            <a:pPr lvl="1" indent="0">
              <a:buNone/>
            </a:pPr>
            <a:endParaRPr lang="en-US" altLang="zh-CN" sz="3600" dirty="0"/>
          </a:p>
          <a:p>
            <a:pPr lvl="1"/>
            <a:r>
              <a:rPr lang="en-US" altLang="zh-CN" sz="3600" dirty="0"/>
              <a:t>4. </a:t>
            </a:r>
            <a:r>
              <a:rPr lang="zh-CN" altLang="en-US" sz="3600" dirty="0"/>
              <a:t>个人技能</a:t>
            </a:r>
          </a:p>
          <a:p>
            <a:pPr lvl="1" indent="0">
              <a:buNone/>
            </a:pPr>
            <a:endParaRPr lang="en-US" altLang="zh-CN" sz="3600" dirty="0"/>
          </a:p>
          <a:p>
            <a:pPr lvl="1"/>
            <a:r>
              <a:rPr lang="en-US" altLang="zh-CN" sz="3600" dirty="0"/>
              <a:t>5. </a:t>
            </a:r>
            <a:r>
              <a:rPr lang="zh-CN" altLang="en-US" sz="3600" dirty="0"/>
              <a:t>其他项目经历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178092" y="8911548"/>
            <a:ext cx="659507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各部分怎么写</a:t>
            </a:r>
            <a:r>
              <a:rPr lang="en-US" altLang="zh-CN" sz="3300" dirty="0">
                <a:sym typeface="+mn-ea"/>
              </a:rPr>
              <a:t>-</a:t>
            </a:r>
            <a:r>
              <a:rPr lang="zh-CN" altLang="en-US" sz="3300" dirty="0">
                <a:sym typeface="+mn-ea"/>
              </a:rPr>
              <a:t>个人技能怎么写？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590675" y="1280161"/>
            <a:ext cx="15542895" cy="3182303"/>
          </a:xfrm>
        </p:spPr>
        <p:txBody>
          <a:bodyPr>
            <a:normAutofit fontScale="97500"/>
          </a:bodyPr>
          <a:lstStyle/>
          <a:p>
            <a:r>
              <a:rPr lang="zh-CN" altLang="en-US" dirty="0"/>
              <a:t>个人信息与教育经历上一页</a:t>
            </a:r>
            <a:r>
              <a:rPr lang="en-US" altLang="zh-CN" dirty="0"/>
              <a:t>ppt</a:t>
            </a:r>
            <a:r>
              <a:rPr lang="zh-CN" altLang="en-US" dirty="0"/>
              <a:t>已经描述过，不再赘述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个人技能，只写计算机技能。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会的写熟练掌握</a:t>
            </a:r>
            <a:r>
              <a:rPr lang="en-US" altLang="zh-CN" dirty="0"/>
              <a:t>/</a:t>
            </a:r>
            <a:r>
              <a:rPr lang="zh-CN" altLang="en-US" dirty="0"/>
              <a:t>熟悉，一般的写了解。宁少写不多写。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7905" y="4462463"/>
            <a:ext cx="13717905" cy="39290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754898" y="8911548"/>
            <a:ext cx="74414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各部分怎么写</a:t>
            </a:r>
            <a:r>
              <a:rPr lang="en-US" altLang="zh-CN" sz="3300" dirty="0">
                <a:sym typeface="+mn-ea"/>
              </a:rPr>
              <a:t>-</a:t>
            </a:r>
            <a:r>
              <a:rPr lang="zh-CN" altLang="en-US" sz="3300" dirty="0">
                <a:sym typeface="+mn-ea"/>
              </a:rPr>
              <a:t>个人技能不该怎么写？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606868" y="1834516"/>
            <a:ext cx="15761970" cy="3462338"/>
          </a:xfrm>
        </p:spPr>
        <p:txBody>
          <a:bodyPr/>
          <a:lstStyle/>
          <a:p>
            <a:r>
              <a:rPr lang="zh-CN" altLang="en-US" dirty="0"/>
              <a:t>个人技能方面的反例</a:t>
            </a:r>
            <a:endParaRPr lang="en-US" altLang="zh-CN" dirty="0"/>
          </a:p>
          <a:p>
            <a:pPr lvl="1"/>
            <a:r>
              <a:rPr lang="zh-CN" altLang="en-US" dirty="0"/>
              <a:t>编程语言介绍太少，甚至不如围棋和古筝介绍的多</a:t>
            </a:r>
            <a:endParaRPr lang="en-US" altLang="zh-CN" dirty="0"/>
          </a:p>
          <a:p>
            <a:pPr lvl="1"/>
            <a:r>
              <a:rPr lang="zh-CN" altLang="en-US" dirty="0"/>
              <a:t>后端开发如无必要别拿算法方面的内容凑数</a:t>
            </a:r>
            <a:endParaRPr lang="en-US" altLang="zh-CN" dirty="0"/>
          </a:p>
          <a:p>
            <a:pPr lvl="1"/>
            <a:r>
              <a:rPr lang="zh-CN" altLang="en-US" dirty="0"/>
              <a:t>后端数据库只会基本操作也就基本告别找工作了</a:t>
            </a:r>
            <a:endParaRPr lang="en-US" altLang="zh-CN" dirty="0"/>
          </a:p>
          <a:p>
            <a:pPr lvl="1"/>
            <a:r>
              <a:rPr lang="zh-CN" altLang="en-US" dirty="0"/>
              <a:t>没有</a:t>
            </a:r>
            <a:r>
              <a:rPr lang="en-US" altLang="zh-CN" dirty="0" err="1"/>
              <a:t>os</a:t>
            </a:r>
            <a:r>
              <a:rPr lang="zh-CN" altLang="en-US" dirty="0"/>
              <a:t>、网络等基础知识的介绍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50770" y="4941570"/>
            <a:ext cx="14015085" cy="25774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673146" y="8911548"/>
            <a:ext cx="76049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</a:t>
            </a:r>
            <a:r>
              <a:rPr lang="zh-CN" altLang="en-US" sz="3300" dirty="0">
                <a:sym typeface="+mn-ea"/>
              </a:rPr>
              <a:t>各部分怎么写</a:t>
            </a:r>
            <a:r>
              <a:rPr lang="en-US" altLang="zh-CN" sz="3300" dirty="0">
                <a:sym typeface="+mn-ea"/>
              </a:rPr>
              <a:t>-</a:t>
            </a:r>
            <a:r>
              <a:rPr lang="zh-CN" altLang="en-US" sz="3300" dirty="0">
                <a:sym typeface="+mn-ea"/>
              </a:rPr>
              <a:t>项目</a:t>
            </a:r>
            <a:r>
              <a:rPr lang="en-US" altLang="zh-CN" sz="3300" dirty="0">
                <a:sym typeface="+mn-ea"/>
              </a:rPr>
              <a:t>/</a:t>
            </a:r>
            <a:r>
              <a:rPr lang="zh-CN" altLang="en-US" sz="3300" dirty="0">
                <a:sym typeface="+mn-ea"/>
              </a:rPr>
              <a:t>实习经验写什么？</a:t>
            </a:r>
            <a:r>
              <a:rPr lang="en-US" sz="3300" b="1" dirty="0">
                <a:latin typeface="+mj-lt"/>
              </a:rPr>
              <a:t> 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257301" y="2443163"/>
            <a:ext cx="6837998" cy="3344228"/>
          </a:xfrm>
        </p:spPr>
        <p:txBody>
          <a:bodyPr/>
          <a:lstStyle/>
          <a:p>
            <a:r>
              <a:rPr lang="zh-CN" altLang="en-US" dirty="0"/>
              <a:t>面试官看项目经验、实习经验，其实只想看</a:t>
            </a:r>
            <a:r>
              <a:rPr lang="en-US" altLang="zh-CN" dirty="0">
                <a:highlight>
                  <a:srgbClr val="00FF00"/>
                </a:highlight>
              </a:rPr>
              <a:t>1-2</a:t>
            </a:r>
            <a:r>
              <a:rPr lang="zh-CN" altLang="en-US" dirty="0">
                <a:highlight>
                  <a:srgbClr val="00FF00"/>
                </a:highlight>
              </a:rPr>
              <a:t>个你解决的，你认为的，最难的问题！</a:t>
            </a:r>
            <a:endParaRPr lang="zh-CN" altLang="en-US" dirty="0"/>
          </a:p>
        </p:txBody>
      </p:sp>
      <p:sp>
        <p:nvSpPr>
          <p:cNvPr id="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995535" y="2343151"/>
            <a:ext cx="7827645" cy="412337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4200" dirty="0">
              <a:highlight>
                <a:srgbClr val="00FF00"/>
              </a:highlight>
            </a:endParaRPr>
          </a:p>
          <a:p>
            <a:r>
              <a:rPr lang="zh-CN" altLang="en-US" sz="4200" dirty="0"/>
              <a:t>写好了“最难的问题”，就是写好了实习、项目经验！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372856" y="8911548"/>
            <a:ext cx="62055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写项目</a:t>
            </a:r>
            <a:r>
              <a:rPr lang="en-US" altLang="zh-CN" sz="3300" dirty="0">
                <a:sym typeface="+mn-ea"/>
              </a:rPr>
              <a:t>/</a:t>
            </a:r>
            <a:r>
              <a:rPr lang="zh-CN" altLang="en-US" sz="3300" dirty="0">
                <a:sym typeface="+mn-ea"/>
              </a:rPr>
              <a:t>实习经验，难点在哪？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266825" y="2443163"/>
            <a:ext cx="16230600" cy="5867400"/>
          </a:xfrm>
        </p:spPr>
        <p:txBody>
          <a:bodyPr>
            <a:normAutofit/>
          </a:bodyPr>
          <a:lstStyle/>
          <a:p>
            <a:r>
              <a:rPr lang="zh-CN" altLang="en-US" dirty="0"/>
              <a:t>难点在于很多同学的项目“有缺陷”：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项目是实验室项目，糊弄老师的，能跑就行，没有高难模块</a:t>
            </a:r>
          </a:p>
          <a:p>
            <a:pPr marL="6858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项目是照着哔哩哔哩视频做的，人家做啥我做啥，不会遇见难点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3. </a:t>
            </a:r>
            <a:r>
              <a:rPr lang="zh-CN" altLang="en-US" dirty="0"/>
              <a:t>实习没接触到有难度的工作，无字可写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如何解决？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949662" y="8911548"/>
            <a:ext cx="70519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</a:t>
            </a:r>
            <a:r>
              <a:rPr lang="zh-CN" altLang="en-US" sz="3300" dirty="0">
                <a:sym typeface="+mn-ea"/>
              </a:rPr>
              <a:t>一些写实习</a:t>
            </a:r>
            <a:r>
              <a:rPr lang="en-US" altLang="zh-CN" sz="3300" dirty="0">
                <a:sym typeface="+mn-ea"/>
              </a:rPr>
              <a:t>/</a:t>
            </a:r>
            <a:r>
              <a:rPr lang="zh-CN" altLang="en-US" sz="3300" dirty="0">
                <a:sym typeface="+mn-ea"/>
              </a:rPr>
              <a:t>项目经验的方法与思路</a:t>
            </a:r>
            <a:r>
              <a:rPr lang="en-US" sz="3300" b="1" dirty="0">
                <a:latin typeface="+mj-lt"/>
              </a:rPr>
              <a:t> 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914401" y="2232661"/>
            <a:ext cx="16984028" cy="5715953"/>
          </a:xfrm>
        </p:spPr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>
                <a:solidFill>
                  <a:srgbClr val="FF0000"/>
                </a:solidFill>
              </a:rPr>
              <a:t>主动思考！</a:t>
            </a:r>
            <a:r>
              <a:rPr lang="zh-CN" altLang="en-US" dirty="0"/>
              <a:t>比如你照着哔哩哔哩做了一个项目，不能做完就算了，有没有问过自己，这个项目的某个模块，为什么这么设计？不这么设计行不行？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>
                <a:solidFill>
                  <a:srgbClr val="FF0000"/>
                </a:solidFill>
              </a:rPr>
              <a:t>注意细节！</a:t>
            </a:r>
            <a:r>
              <a:rPr lang="zh-CN" altLang="en-US" dirty="0"/>
              <a:t>比如你做了个电商网站，起码你需要压测，否则你怎么说明你真的做了？怎么说明电商系统的质量？用实际的机器，尽可能细致地做过压测，可以把结果直接写在简历里，证明你细致、认真、有思考！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>
                <a:solidFill>
                  <a:srgbClr val="FF0000"/>
                </a:solidFill>
              </a:rPr>
              <a:t>交流沟通！</a:t>
            </a:r>
            <a:r>
              <a:rPr lang="zh-CN" altLang="en-US" dirty="0"/>
              <a:t>起码你可以和你的室友、学长聊一聊，你觉得我的项目哪些地方比较重要？哪些地方是重点？哪些地方会被问到？多和别人交流，可能会帮助你排除盲点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738068" y="8911548"/>
            <a:ext cx="74751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</a:t>
            </a:r>
            <a:r>
              <a:rPr lang="zh-CN" altLang="en-US" sz="3300" dirty="0">
                <a:sym typeface="+mn-ea"/>
              </a:rPr>
              <a:t>写实习</a:t>
            </a:r>
            <a:r>
              <a:rPr lang="en-US" altLang="zh-CN" sz="3300" dirty="0">
                <a:sym typeface="+mn-ea"/>
              </a:rPr>
              <a:t>/</a:t>
            </a:r>
            <a:r>
              <a:rPr lang="zh-CN" altLang="en-US" sz="3300" dirty="0">
                <a:sym typeface="+mn-ea"/>
              </a:rPr>
              <a:t>项目经验的方法与思路（续）</a:t>
            </a:r>
            <a:r>
              <a:rPr lang="en-US" sz="3300" b="1" dirty="0">
                <a:latin typeface="+mj-lt"/>
              </a:rPr>
              <a:t> 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039178" y="2709863"/>
            <a:ext cx="16639223" cy="4712018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>
                <a:solidFill>
                  <a:srgbClr val="FF0000"/>
                </a:solidFill>
              </a:rPr>
              <a:t>高人指路！</a:t>
            </a:r>
            <a:r>
              <a:rPr lang="zh-CN" altLang="en-US" dirty="0"/>
              <a:t>作为没有经验的应届生，你做项目之前，做项目之后、参加实习之前、参加实习之后，短时间内都不会很清晰的把握到项目的重点、难点。你应该有效利用大厂员工的模拟面试功能、知识星球里一些程序员的模拟面试功能，花钱和他们聊一聊，他们可以告诉你，你现在的项目哪里是重点、难点；或者现在的项目哪里可以扩展、加新东西、新功能；或者在你开始做之前，就告诉你要格外注意系统的哪些模块，有的放矢的进行学习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738068" y="8911548"/>
            <a:ext cx="74751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写实习</a:t>
            </a:r>
            <a:r>
              <a:rPr lang="en-US" altLang="zh-CN" sz="3300" dirty="0">
                <a:sym typeface="+mn-ea"/>
              </a:rPr>
              <a:t>/</a:t>
            </a:r>
            <a:r>
              <a:rPr lang="zh-CN" altLang="en-US" sz="3300" dirty="0">
                <a:sym typeface="+mn-ea"/>
              </a:rPr>
              <a:t>项目经验的方法与思路（续）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85774" y="118567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046798" y="1849755"/>
            <a:ext cx="7265670" cy="6080760"/>
          </a:xfrm>
        </p:spPr>
        <p:txBody>
          <a:bodyPr/>
          <a:lstStyle/>
          <a:p>
            <a:r>
              <a:rPr lang="en-US" altLang="zh-CN" dirty="0"/>
              <a:t>5. </a:t>
            </a:r>
            <a:r>
              <a:rPr lang="zh-CN" altLang="en-US" dirty="0">
                <a:solidFill>
                  <a:srgbClr val="FF0000"/>
                </a:solidFill>
              </a:rPr>
              <a:t>尽善尽美！</a:t>
            </a:r>
            <a:r>
              <a:rPr lang="zh-CN" altLang="en-US" dirty="0"/>
              <a:t>比如你照着哔哩哔哩做了一个系统，能不能给你的系统加点功能？比如你用</a:t>
            </a:r>
            <a:r>
              <a:rPr lang="en-US" altLang="zh-CN" dirty="0"/>
              <a:t>SSM</a:t>
            </a:r>
            <a:r>
              <a:rPr lang="zh-CN" altLang="en-US" dirty="0"/>
              <a:t>框架做了个博客系统，能不能加一个检索功能？其实新的功能是非常好想的，就看你有没有意愿、精力去加、去做。</a:t>
            </a:r>
          </a:p>
        </p:txBody>
      </p:sp>
      <p:sp>
        <p:nvSpPr>
          <p:cNvPr id="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643111" y="1534478"/>
            <a:ext cx="8281988" cy="6968490"/>
          </a:xfrm>
          <a:prstGeom prst="rect">
            <a:avLst/>
          </a:prstGeom>
        </p:spPr>
        <p:txBody>
          <a:bodyPr vert="horz" lIns="137160" tIns="68580" rIns="137160" bIns="6858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200" dirty="0">
                <a:solidFill>
                  <a:srgbClr val="FF0000"/>
                </a:solidFill>
              </a:rPr>
              <a:t>6. </a:t>
            </a:r>
            <a:r>
              <a:rPr lang="zh-CN" altLang="en-US" sz="4200" dirty="0">
                <a:solidFill>
                  <a:srgbClr val="FF0000"/>
                </a:solidFill>
              </a:rPr>
              <a:t>瞒天过海！</a:t>
            </a:r>
            <a:r>
              <a:rPr lang="zh-CN" altLang="en-US" sz="4200" dirty="0"/>
              <a:t>即使你到了真正工作中，也不一定会遇到有挑战的工作内容。这时候，网上写的</a:t>
            </a:r>
            <a:r>
              <a:rPr lang="en-US" altLang="zh-CN" sz="4200" dirty="0"/>
              <a:t>=</a:t>
            </a:r>
            <a:r>
              <a:rPr lang="zh-CN" altLang="en-US" sz="4200" dirty="0"/>
              <a:t>你写的，同事写的</a:t>
            </a:r>
            <a:r>
              <a:rPr lang="en-US" altLang="zh-CN" sz="4200" dirty="0"/>
              <a:t>=</a:t>
            </a:r>
            <a:r>
              <a:rPr lang="zh-CN" altLang="en-US" sz="4200" dirty="0"/>
              <a:t>你写的，学长写的</a:t>
            </a:r>
            <a:r>
              <a:rPr lang="en-US" altLang="zh-CN" sz="4200" dirty="0"/>
              <a:t>=</a:t>
            </a:r>
            <a:r>
              <a:rPr lang="zh-CN" altLang="en-US" sz="4200" dirty="0"/>
              <a:t>你写的</a:t>
            </a:r>
            <a:r>
              <a:rPr lang="en-US" altLang="zh-CN" sz="4200" dirty="0"/>
              <a:t>……</a:t>
            </a:r>
            <a:r>
              <a:rPr lang="zh-CN" altLang="en-US" sz="4200" dirty="0"/>
              <a:t>大胆的用前人写过的项目吧！但是一定要注意，用之前要尽可能了解这个项目，最好可以问一问，别人用这个项目被问了什么问题</a:t>
            </a:r>
            <a:r>
              <a:rPr lang="en-US" altLang="zh-CN" sz="4200" dirty="0"/>
              <a:t>——</a:t>
            </a:r>
            <a:r>
              <a:rPr lang="zh-CN" altLang="en-US" sz="4200" dirty="0"/>
              <a:t>如果面试官问你的问题你都能答上，谁会说不是你写的？就算真的不是，重要吗？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2007646" y="8911548"/>
            <a:ext cx="49359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</a:t>
            </a:r>
            <a:r>
              <a:rPr lang="zh-CN" altLang="en-US" sz="3300" dirty="0">
                <a:sym typeface="+mn-ea"/>
              </a:rPr>
              <a:t>实习</a:t>
            </a:r>
            <a:r>
              <a:rPr lang="en-US" altLang="zh-CN" sz="3300" dirty="0">
                <a:sym typeface="+mn-ea"/>
              </a:rPr>
              <a:t>/</a:t>
            </a:r>
            <a:r>
              <a:rPr lang="zh-CN" altLang="en-US" sz="3300" dirty="0">
                <a:sym typeface="+mn-ea"/>
              </a:rPr>
              <a:t>项目经验</a:t>
            </a:r>
            <a:r>
              <a:rPr lang="zh-CN" altLang="en-US" sz="3300" dirty="0">
                <a:solidFill>
                  <a:srgbClr val="FF0000"/>
                </a:solidFill>
                <a:sym typeface="+mn-ea"/>
              </a:rPr>
              <a:t>正面写法</a:t>
            </a:r>
            <a:r>
              <a:rPr lang="en-US" sz="33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841019" y="11932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166813" y="1771651"/>
            <a:ext cx="16731615" cy="3574733"/>
          </a:xfrm>
        </p:spPr>
        <p:txBody>
          <a:bodyPr/>
          <a:lstStyle/>
          <a:p>
            <a:r>
              <a:rPr lang="zh-CN" altLang="en-US" dirty="0"/>
              <a:t>下图中的项目经历写的就不错，起码没有硬伤。简单清晰地描述了项目的内容、个人职责、技术栈、亮点</a:t>
            </a:r>
            <a:endParaRPr lang="en-US" altLang="zh-CN" dirty="0"/>
          </a:p>
          <a:p>
            <a:r>
              <a:rPr lang="zh-CN" altLang="en-US" dirty="0"/>
              <a:t>但如果项目简单则不建议像他这样罗列亮点（就是难点），因为你可能列不出来这么多，而且写太多也问不过来。建议用</a:t>
            </a:r>
            <a:r>
              <a:rPr lang="en-US" altLang="zh-CN" dirty="0"/>
              <a:t>STAR</a:t>
            </a:r>
            <a:r>
              <a:rPr lang="zh-CN" altLang="en-US" dirty="0"/>
              <a:t>法则，把自己的经历写成小故事。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95538" y="4880610"/>
            <a:ext cx="12922568" cy="36328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2007646" y="8911548"/>
            <a:ext cx="49359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实习</a:t>
            </a:r>
            <a:r>
              <a:rPr lang="en-US" altLang="zh-CN" sz="3300" dirty="0">
                <a:sym typeface="+mn-ea"/>
              </a:rPr>
              <a:t>/</a:t>
            </a:r>
            <a:r>
              <a:rPr lang="zh-CN" altLang="en-US" sz="3300" dirty="0">
                <a:sym typeface="+mn-ea"/>
              </a:rPr>
              <a:t>项目经验</a:t>
            </a:r>
            <a:r>
              <a:rPr lang="zh-CN" altLang="en-US" sz="3300" dirty="0">
                <a:solidFill>
                  <a:srgbClr val="FF0000"/>
                </a:solidFill>
                <a:sym typeface="+mn-ea"/>
              </a:rPr>
              <a:t>反面写法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31658" y="1280160"/>
            <a:ext cx="15313343" cy="7191375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18"/>
          <p:cNvSpPr/>
          <p:nvPr/>
        </p:nvSpPr>
        <p:spPr>
          <a:xfrm>
            <a:off x="9840939" y="2698074"/>
            <a:ext cx="2791113" cy="415179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" name="Rectangle 59"/>
          <p:cNvSpPr/>
          <p:nvPr/>
        </p:nvSpPr>
        <p:spPr>
          <a:xfrm>
            <a:off x="13876793" y="67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2"/>
          <p:cNvSpPr txBox="1"/>
          <p:nvPr/>
        </p:nvSpPr>
        <p:spPr>
          <a:xfrm>
            <a:off x="10012639" y="3128164"/>
            <a:ext cx="781504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Tips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：</a:t>
            </a: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1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、秋招提前批为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7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到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sym typeface="+mn-ea"/>
              </a:rPr>
              <a:t>8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月，正式秋招金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9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银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10</a:t>
            </a: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2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、春招为补录，金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3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银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4</a:t>
            </a: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3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、提前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1-2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个月温习八股和算法题</a:t>
            </a: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4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、招聘漏斗：进面与录用比例如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10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：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1</a:t>
            </a:r>
            <a:r>
              <a:rPr lang="zh-CN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。投递越早越好！</a:t>
            </a:r>
          </a:p>
          <a:p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5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、建议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1-2</a:t>
            </a:r>
            <a:r>
              <a:rPr lang="zh-CN" altLang="en-US" sz="30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段及以上实习经历，越多越好</a:t>
            </a:r>
          </a:p>
        </p:txBody>
      </p:sp>
      <p:sp>
        <p:nvSpPr>
          <p:cNvPr id="3" name="Graphic 18"/>
          <p:cNvSpPr/>
          <p:nvPr/>
        </p:nvSpPr>
        <p:spPr>
          <a:xfrm flipH="1">
            <a:off x="15208098" y="2698074"/>
            <a:ext cx="2791113" cy="415179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60" name="Rectangle 59"/>
          <p:cNvSpPr/>
          <p:nvPr/>
        </p:nvSpPr>
        <p:spPr>
          <a:xfrm>
            <a:off x="-834777" y="67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∫</a:t>
            </a:r>
            <a:endParaRPr lang="en-US" sz="1350" dirty="0"/>
          </a:p>
        </p:txBody>
      </p:sp>
      <p:sp>
        <p:nvSpPr>
          <p:cNvPr id="41" name="TextBox 40"/>
          <p:cNvSpPr txBox="1"/>
          <p:nvPr/>
        </p:nvSpPr>
        <p:spPr>
          <a:xfrm rot="5400000">
            <a:off x="9309782" y="7079788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54%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9309782" y="5678497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95%</a:t>
            </a:r>
          </a:p>
        </p:txBody>
      </p:sp>
      <p:sp>
        <p:nvSpPr>
          <p:cNvPr id="51" name="TextBox 50"/>
          <p:cNvSpPr txBox="1"/>
          <p:nvPr/>
        </p:nvSpPr>
        <p:spPr>
          <a:xfrm rot="5400000">
            <a:off x="9309782" y="4255339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70%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9309782" y="2665852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 dirty="0">
                <a:solidFill>
                  <a:srgbClr val="FFFFFF"/>
                </a:solidFill>
                <a:latin typeface="+mj-lt"/>
              </a:rPr>
              <a:t>30%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8"/>
          <p:cNvGrpSpPr/>
          <p:nvPr/>
        </p:nvGrpSpPr>
        <p:grpSpPr>
          <a:xfrm>
            <a:off x="13546267" y="2348519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9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4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25" name="Group 12"/>
          <p:cNvGrpSpPr/>
          <p:nvPr/>
        </p:nvGrpSpPr>
        <p:grpSpPr>
          <a:xfrm rot="10800000">
            <a:off x="13612993" y="6659180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26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250631" y="5918223"/>
            <a:ext cx="43153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4</a:t>
            </a:r>
            <a:endParaRPr lang="en-US" sz="1050" b="1" dirty="0"/>
          </a:p>
        </p:txBody>
      </p:sp>
      <p:sp>
        <p:nvSpPr>
          <p:cNvPr id="35" name="Oval 34"/>
          <p:cNvSpPr/>
          <p:nvPr/>
        </p:nvSpPr>
        <p:spPr>
          <a:xfrm>
            <a:off x="8998127" y="5899305"/>
            <a:ext cx="291750" cy="291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4270645" y="5283449"/>
            <a:ext cx="394474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600" b="1" dirty="0">
                <a:solidFill>
                  <a:schemeClr val="tx1">
                    <a:alpha val="40000"/>
                  </a:schemeClr>
                </a:solidFill>
                <a:latin typeface="+mj-lt"/>
              </a:rPr>
              <a:t>秋招</a:t>
            </a:r>
            <a:endParaRPr lang="en-US" sz="3600" b="1" dirty="0">
              <a:solidFill>
                <a:schemeClr val="tx1">
                  <a:alpha val="40000"/>
                </a:schemeClr>
              </a:solidFill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64988" y="6045180"/>
            <a:ext cx="3350403" cy="0"/>
            <a:chOff x="16620565" y="4448175"/>
            <a:chExt cx="4467785" cy="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6620565" y="4448175"/>
              <a:ext cx="44677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6620565" y="4448175"/>
              <a:ext cx="111498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5159101" y="6160581"/>
            <a:ext cx="30562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1350" dirty="0"/>
              <a:t>研三上</a:t>
            </a:r>
            <a:r>
              <a:rPr lang="zh-CN" altLang="en-US" sz="1350" dirty="0"/>
              <a:t> </a:t>
            </a:r>
            <a:r>
              <a:rPr lang="en-US" altLang="zh-CN" sz="1350" dirty="0"/>
              <a:t>7</a:t>
            </a:r>
            <a:r>
              <a:rPr lang="zh-CN" altLang="en-US" sz="1350" dirty="0"/>
              <a:t>月</a:t>
            </a:r>
            <a:r>
              <a:rPr lang="en-US" altLang="zh-CN" sz="1350" dirty="0"/>
              <a:t>~10</a:t>
            </a:r>
            <a:r>
              <a:rPr lang="zh-CN" altLang="zh-CN" sz="1350" dirty="0"/>
              <a:t>月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0631" y="4176633"/>
            <a:ext cx="43153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3</a:t>
            </a:r>
            <a:endParaRPr lang="en-US" sz="1050" b="1" dirty="0"/>
          </a:p>
        </p:txBody>
      </p:sp>
      <p:sp>
        <p:nvSpPr>
          <p:cNvPr id="36" name="Oval 35"/>
          <p:cNvSpPr/>
          <p:nvPr/>
        </p:nvSpPr>
        <p:spPr>
          <a:xfrm>
            <a:off x="9023442" y="4183031"/>
            <a:ext cx="241116" cy="241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4864988" y="3634190"/>
            <a:ext cx="3350403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000" b="1" dirty="0">
                <a:solidFill>
                  <a:schemeClr val="tx1">
                    <a:alpha val="60000"/>
                  </a:schemeClr>
                </a:solidFill>
                <a:latin typeface="+mj-lt"/>
              </a:rPr>
              <a:t>暑期实习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362498" y="4303590"/>
            <a:ext cx="1852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9101" y="4418991"/>
            <a:ext cx="30562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1350" dirty="0"/>
              <a:t>研二下</a:t>
            </a:r>
            <a:r>
              <a:rPr lang="zh-CN" altLang="en-US" sz="1350" dirty="0"/>
              <a:t> </a:t>
            </a:r>
            <a:r>
              <a:rPr lang="en-US" altLang="zh-CN" sz="1350" dirty="0"/>
              <a:t>6</a:t>
            </a:r>
            <a:r>
              <a:rPr lang="zh-CN" altLang="en-US" sz="1350" dirty="0"/>
              <a:t>月</a:t>
            </a:r>
            <a:r>
              <a:rPr lang="en-US" altLang="zh-CN" sz="1350" dirty="0"/>
              <a:t>~8</a:t>
            </a:r>
            <a:r>
              <a:rPr lang="zh-CN" altLang="zh-CN" sz="1350" dirty="0"/>
              <a:t>月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0670" y="1062737"/>
            <a:ext cx="43149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1</a:t>
            </a:r>
            <a:endParaRPr lang="en-US" sz="1050" b="1" dirty="0"/>
          </a:p>
        </p:txBody>
      </p:sp>
      <p:sp>
        <p:nvSpPr>
          <p:cNvPr id="37" name="Oval 36"/>
          <p:cNvSpPr/>
          <p:nvPr/>
        </p:nvSpPr>
        <p:spPr>
          <a:xfrm>
            <a:off x="9044367" y="1096433"/>
            <a:ext cx="199269" cy="1992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TextBox 19"/>
          <p:cNvSpPr txBox="1"/>
          <p:nvPr/>
        </p:nvSpPr>
        <p:spPr>
          <a:xfrm>
            <a:off x="4864988" y="612627"/>
            <a:ext cx="335040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alpha val="80000"/>
                  </a:schemeClr>
                </a:solidFill>
                <a:latin typeface="+mj-lt"/>
              </a:rPr>
              <a:t>准备项目</a:t>
            </a:r>
            <a:r>
              <a:rPr lang="en-US" altLang="zh-CN" sz="2400" b="1" dirty="0">
                <a:solidFill>
                  <a:schemeClr val="tx1">
                    <a:alpha val="80000"/>
                  </a:schemeClr>
                </a:solidFill>
                <a:latin typeface="+mj-lt"/>
              </a:rPr>
              <a:t>/</a:t>
            </a:r>
            <a:r>
              <a:rPr lang="zh-CN" altLang="en-US" sz="2400" b="1" dirty="0">
                <a:solidFill>
                  <a:schemeClr val="tx1">
                    <a:alpha val="80000"/>
                  </a:schemeClr>
                </a:solidFill>
                <a:latin typeface="+mj-lt"/>
              </a:rPr>
              <a:t>实习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158279" y="1189694"/>
            <a:ext cx="3057113" cy="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59101" y="1305095"/>
            <a:ext cx="30562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1350" dirty="0"/>
              <a:t>研二上</a:t>
            </a:r>
            <a:r>
              <a:rPr lang="zh-CN" altLang="en-US" sz="1350" dirty="0"/>
              <a:t> </a:t>
            </a:r>
            <a:r>
              <a:rPr lang="en-US" altLang="zh-CN" sz="1350" dirty="0"/>
              <a:t>11</a:t>
            </a:r>
            <a:r>
              <a:rPr lang="zh-CN" altLang="en-US" sz="1350" dirty="0"/>
              <a:t>月</a:t>
            </a:r>
            <a:r>
              <a:rPr lang="en-US" altLang="zh-CN" sz="1350" dirty="0"/>
              <a:t>~2</a:t>
            </a:r>
            <a:r>
              <a:rPr lang="zh-CN" altLang="zh-CN" sz="1350" dirty="0"/>
              <a:t>月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250631" y="7382852"/>
            <a:ext cx="43153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5</a:t>
            </a:r>
            <a:endParaRPr lang="en-US" sz="1050" b="1" dirty="0"/>
          </a:p>
        </p:txBody>
      </p:sp>
      <p:sp>
        <p:nvSpPr>
          <p:cNvPr id="38" name="Oval 37"/>
          <p:cNvSpPr/>
          <p:nvPr/>
        </p:nvSpPr>
        <p:spPr>
          <a:xfrm>
            <a:off x="9061659" y="7436204"/>
            <a:ext cx="164685" cy="164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TextBox 26"/>
          <p:cNvSpPr txBox="1"/>
          <p:nvPr/>
        </p:nvSpPr>
        <p:spPr>
          <a:xfrm>
            <a:off x="4864988" y="7025074"/>
            <a:ext cx="335040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b="1" dirty="0">
                <a:latin typeface="+mj-lt"/>
              </a:rPr>
              <a:t>offer</a:t>
            </a:r>
            <a:r>
              <a:rPr lang="zh-CN" altLang="en-US" b="1" dirty="0">
                <a:latin typeface="+mj-lt"/>
              </a:rPr>
              <a:t> 发放</a:t>
            </a:r>
            <a:endParaRPr lang="en-US" b="1" dirty="0">
              <a:latin typeface="+mj-lt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989475" y="7509809"/>
            <a:ext cx="2225916" cy="8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59101" y="7625210"/>
            <a:ext cx="30562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1350" dirty="0"/>
              <a:t>研三上</a:t>
            </a:r>
            <a:r>
              <a:rPr lang="zh-CN" altLang="en-US" sz="1350" dirty="0"/>
              <a:t> </a:t>
            </a:r>
            <a:r>
              <a:rPr lang="en-US" altLang="zh-CN" sz="1350" dirty="0"/>
              <a:t>10</a:t>
            </a:r>
            <a:r>
              <a:rPr lang="zh-CN" altLang="en-US" sz="1350" dirty="0"/>
              <a:t>月</a:t>
            </a:r>
            <a:r>
              <a:rPr lang="en-US" altLang="zh-CN" sz="1350" dirty="0"/>
              <a:t>~11</a:t>
            </a:r>
            <a:r>
              <a:rPr lang="zh-CN" altLang="zh-CN" sz="1350" dirty="0"/>
              <a:t>月</a:t>
            </a:r>
          </a:p>
        </p:txBody>
      </p:sp>
      <p:sp>
        <p:nvSpPr>
          <p:cNvPr id="54" name="TextBox 13"/>
          <p:cNvSpPr txBox="1"/>
          <p:nvPr/>
        </p:nvSpPr>
        <p:spPr>
          <a:xfrm>
            <a:off x="8230267" y="9124442"/>
            <a:ext cx="451076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6</a:t>
            </a:r>
            <a:endParaRPr lang="en-US" sz="1050" b="1" dirty="0"/>
          </a:p>
        </p:txBody>
      </p:sp>
      <p:sp>
        <p:nvSpPr>
          <p:cNvPr id="59" name="Oval 34"/>
          <p:cNvSpPr/>
          <p:nvPr/>
        </p:nvSpPr>
        <p:spPr>
          <a:xfrm>
            <a:off x="8997305" y="9105522"/>
            <a:ext cx="291750" cy="291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TextBox 9"/>
          <p:cNvSpPr txBox="1"/>
          <p:nvPr/>
        </p:nvSpPr>
        <p:spPr>
          <a:xfrm>
            <a:off x="4269821" y="8489666"/>
            <a:ext cx="394474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600" b="1" dirty="0">
                <a:solidFill>
                  <a:schemeClr val="tx1">
                    <a:alpha val="40000"/>
                  </a:schemeClr>
                </a:solidFill>
                <a:latin typeface="+mj-lt"/>
              </a:rPr>
              <a:t>春招</a:t>
            </a:r>
            <a:endParaRPr lang="en-US" sz="3600" b="1" dirty="0">
              <a:solidFill>
                <a:schemeClr val="tx1">
                  <a:alpha val="40000"/>
                </a:schemeClr>
              </a:solidFill>
              <a:latin typeface="+mj-lt"/>
            </a:endParaRPr>
          </a:p>
        </p:txBody>
      </p:sp>
      <p:grpSp>
        <p:nvGrpSpPr>
          <p:cNvPr id="62" name="Group 10"/>
          <p:cNvGrpSpPr/>
          <p:nvPr/>
        </p:nvGrpSpPr>
        <p:grpSpPr>
          <a:xfrm>
            <a:off x="4864166" y="9251399"/>
            <a:ext cx="3350403" cy="0"/>
            <a:chOff x="16620565" y="4448175"/>
            <a:chExt cx="4467785" cy="0"/>
          </a:xfrm>
        </p:grpSpPr>
        <p:cxnSp>
          <p:nvCxnSpPr>
            <p:cNvPr id="64" name="Straight Connector 11"/>
            <p:cNvCxnSpPr/>
            <p:nvPr/>
          </p:nvCxnSpPr>
          <p:spPr>
            <a:xfrm>
              <a:off x="16620565" y="4448175"/>
              <a:ext cx="44677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2"/>
            <p:cNvCxnSpPr/>
            <p:nvPr/>
          </p:nvCxnSpPr>
          <p:spPr>
            <a:xfrm>
              <a:off x="16620565" y="4448175"/>
              <a:ext cx="111498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14"/>
          <p:cNvSpPr txBox="1"/>
          <p:nvPr/>
        </p:nvSpPr>
        <p:spPr>
          <a:xfrm>
            <a:off x="5158277" y="9366800"/>
            <a:ext cx="30562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1350" dirty="0"/>
              <a:t>研三</a:t>
            </a:r>
            <a:r>
              <a:rPr lang="zh-CN" altLang="en-US" sz="1350" dirty="0"/>
              <a:t>下 </a:t>
            </a:r>
            <a:r>
              <a:rPr lang="en-US" altLang="zh-CN" sz="1350" dirty="0"/>
              <a:t>3</a:t>
            </a:r>
            <a:r>
              <a:rPr lang="zh-CN" altLang="en-US" sz="1350" dirty="0"/>
              <a:t>月</a:t>
            </a:r>
            <a:r>
              <a:rPr lang="en-US" altLang="zh-CN" sz="1350" dirty="0"/>
              <a:t>~5</a:t>
            </a:r>
            <a:r>
              <a:rPr lang="zh-CN" altLang="zh-CN" sz="1350" dirty="0"/>
              <a:t>月</a:t>
            </a:r>
          </a:p>
        </p:txBody>
      </p:sp>
      <p:sp>
        <p:nvSpPr>
          <p:cNvPr id="68" name="TextBox 28"/>
          <p:cNvSpPr txBox="1"/>
          <p:nvPr/>
        </p:nvSpPr>
        <p:spPr>
          <a:xfrm>
            <a:off x="8250670" y="2527364"/>
            <a:ext cx="43149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2</a:t>
            </a:r>
            <a:endParaRPr lang="en-US" sz="1050" b="1" dirty="0"/>
          </a:p>
        </p:txBody>
      </p:sp>
      <p:sp>
        <p:nvSpPr>
          <p:cNvPr id="69" name="Oval 37"/>
          <p:cNvSpPr/>
          <p:nvPr/>
        </p:nvSpPr>
        <p:spPr>
          <a:xfrm>
            <a:off x="9061659" y="2580716"/>
            <a:ext cx="164685" cy="164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TextBox 26"/>
          <p:cNvSpPr txBox="1"/>
          <p:nvPr/>
        </p:nvSpPr>
        <p:spPr>
          <a:xfrm>
            <a:off x="4864988" y="2169588"/>
            <a:ext cx="3350403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b="1" dirty="0">
                <a:latin typeface="+mj-lt"/>
              </a:rPr>
              <a:t>暑期实习投递</a:t>
            </a:r>
          </a:p>
        </p:txBody>
      </p:sp>
      <p:cxnSp>
        <p:nvCxnSpPr>
          <p:cNvPr id="71" name="Straight Connector 27"/>
          <p:cNvCxnSpPr/>
          <p:nvPr/>
        </p:nvCxnSpPr>
        <p:spPr>
          <a:xfrm>
            <a:off x="4608877" y="2654321"/>
            <a:ext cx="3606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29"/>
          <p:cNvSpPr txBox="1"/>
          <p:nvPr/>
        </p:nvSpPr>
        <p:spPr>
          <a:xfrm>
            <a:off x="5159101" y="2769722"/>
            <a:ext cx="30562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zh-CN" sz="1350" dirty="0"/>
              <a:t>研二下</a:t>
            </a:r>
            <a:r>
              <a:rPr lang="zh-CN" altLang="en-US" sz="1350" dirty="0"/>
              <a:t> </a:t>
            </a:r>
            <a:r>
              <a:rPr lang="en-US" altLang="zh-CN" sz="1350" dirty="0"/>
              <a:t>3</a:t>
            </a:r>
            <a:r>
              <a:rPr lang="zh-CN" altLang="en-US" sz="1350" dirty="0"/>
              <a:t>月</a:t>
            </a:r>
            <a:r>
              <a:rPr lang="en-US" altLang="zh-CN" sz="1350" dirty="0"/>
              <a:t>~6</a:t>
            </a:r>
            <a:r>
              <a:rPr lang="zh-CN" altLang="zh-CN" sz="1350" dirty="0"/>
              <a:t>月</a:t>
            </a:r>
          </a:p>
        </p:txBody>
      </p:sp>
      <p:cxnSp>
        <p:nvCxnSpPr>
          <p:cNvPr id="75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6"/>
          <p:cNvSpPr/>
          <p:nvPr/>
        </p:nvSpPr>
        <p:spPr>
          <a:xfrm>
            <a:off x="8988203" y="-48020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ectangle: Rounded Corners 8"/>
          <p:cNvSpPr/>
          <p:nvPr/>
        </p:nvSpPr>
        <p:spPr>
          <a:xfrm>
            <a:off x="8972504" y="1086950"/>
            <a:ext cx="303846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3" grpId="0" animBg="1"/>
      <p:bldP spid="14" grpId="0"/>
      <p:bldP spid="35" grpId="0" animBg="1"/>
      <p:bldP spid="10" grpId="0"/>
      <p:bldP spid="15" grpId="0"/>
      <p:bldP spid="18" grpId="0"/>
      <p:bldP spid="36" grpId="0" animBg="1"/>
      <p:bldP spid="16" grpId="0"/>
      <p:bldP spid="19" grpId="0"/>
      <p:bldP spid="22" grpId="0"/>
      <p:bldP spid="37" grpId="0" animBg="1"/>
      <p:bldP spid="20" grpId="0"/>
      <p:bldP spid="23" grpId="0"/>
      <p:bldP spid="29" grpId="0"/>
      <p:bldP spid="38" grpId="0" animBg="1"/>
      <p:bldP spid="27" grpId="0"/>
      <p:bldP spid="30" grpId="0"/>
      <p:bldP spid="54" grpId="0"/>
      <p:bldP spid="59" grpId="0" animBg="1"/>
      <p:bldP spid="61" grpId="0"/>
      <p:bldP spid="63" grpId="0"/>
      <p:bldP spid="68" grpId="0"/>
      <p:bldP spid="69" grpId="0" animBg="1"/>
      <p:bldP spid="70" grpId="0"/>
      <p:bldP spid="72" grpId="0"/>
      <p:bldP spid="76" grpId="0" animBg="1"/>
      <p:bldP spid="77" grpId="0" animBg="1"/>
      <p:bldP spid="7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2509386" y="8911548"/>
            <a:ext cx="39324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反例中的</a:t>
            </a:r>
            <a:r>
              <a:rPr lang="zh-CN" altLang="en-US" sz="3300" b="1" dirty="0">
                <a:sym typeface="+mn-ea"/>
              </a:rPr>
              <a:t>具体问题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279970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039178" y="1638301"/>
            <a:ext cx="7440930" cy="5003483"/>
          </a:xfrm>
        </p:spPr>
        <p:txBody>
          <a:bodyPr>
            <a:norm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项目</a:t>
            </a:r>
            <a:r>
              <a:rPr lang="zh-CN" altLang="en-US" b="1" dirty="0"/>
              <a:t>没有简洁的名字</a:t>
            </a:r>
            <a:r>
              <a:rPr lang="zh-CN" altLang="en-US" dirty="0"/>
              <a:t>，把技术栈和名字写在了一起，过度压缩了。这样显得项目没有技术含量、也不专业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完全没有亮点、难点等。你什么也不写，面试官问什么？谁不会打开哔哩哔哩照着抄？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988868" y="1571625"/>
            <a:ext cx="7758113" cy="6812280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200" dirty="0"/>
              <a:t>3. </a:t>
            </a:r>
            <a:r>
              <a:rPr lang="zh-CN" altLang="en-US" sz="4200" dirty="0"/>
              <a:t>与岗位无关的项目，最好最好别写。本来你的主要项目写的就不好，再写无关项目（很可能是本科专业的），那面试官只有两个问题：</a:t>
            </a:r>
            <a:endParaRPr lang="en-US" altLang="zh-CN" sz="4200" dirty="0"/>
          </a:p>
          <a:p>
            <a:pPr lvl="1"/>
            <a:r>
              <a:rPr lang="en-US" altLang="zh-CN" sz="3600" dirty="0" err="1"/>
              <a:t>i</a:t>
            </a:r>
            <a:r>
              <a:rPr lang="en-US" altLang="zh-CN" sz="3600" dirty="0"/>
              <a:t>. </a:t>
            </a:r>
            <a:r>
              <a:rPr lang="zh-CN" altLang="en-US" sz="3600" dirty="0"/>
              <a:t>本科的东西你都写，研究生期间干嘛了？</a:t>
            </a:r>
            <a:endParaRPr lang="en-US" altLang="zh-CN" sz="3600" dirty="0"/>
          </a:p>
          <a:p>
            <a:pPr lvl="1"/>
            <a:r>
              <a:rPr lang="en-US" altLang="zh-CN" sz="3600" dirty="0"/>
              <a:t>ii. </a:t>
            </a:r>
            <a:r>
              <a:rPr lang="zh-CN" altLang="en-US" sz="3600" dirty="0"/>
              <a:t>谁把这货的简历放进来的？</a:t>
            </a:r>
            <a:r>
              <a:rPr lang="en-US" altLang="zh-CN" sz="3600" dirty="0"/>
              <a:t> </a:t>
            </a:r>
            <a:endParaRPr lang="zh-CN" altLang="en-US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9"/>
          <p:cNvSpPr/>
          <p:nvPr/>
        </p:nvSpPr>
        <p:spPr>
          <a:xfrm>
            <a:off x="13876793" y="67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/>
          <p:cNvSpPr/>
          <p:nvPr/>
        </p:nvSpPr>
        <p:spPr>
          <a:xfrm>
            <a:off x="-834777" y="67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50" dirty="0"/>
              <a:t>∫</a:t>
            </a:r>
            <a:endParaRPr lang="en-US" sz="1350" dirty="0"/>
          </a:p>
        </p:txBody>
      </p:sp>
      <p:sp>
        <p:nvSpPr>
          <p:cNvPr id="41" name="TextBox 40"/>
          <p:cNvSpPr txBox="1"/>
          <p:nvPr/>
        </p:nvSpPr>
        <p:spPr>
          <a:xfrm rot="5400000">
            <a:off x="9309782" y="7079788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54%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9309782" y="5678497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95%</a:t>
            </a:r>
          </a:p>
        </p:txBody>
      </p:sp>
      <p:sp>
        <p:nvSpPr>
          <p:cNvPr id="51" name="TextBox 50"/>
          <p:cNvSpPr txBox="1"/>
          <p:nvPr/>
        </p:nvSpPr>
        <p:spPr>
          <a:xfrm rot="5400000">
            <a:off x="9309782" y="4255339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>
                <a:solidFill>
                  <a:srgbClr val="FFFFFF"/>
                </a:solidFill>
                <a:latin typeface="+mj-lt"/>
              </a:rPr>
              <a:t>70%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9309782" y="2665852"/>
            <a:ext cx="636713" cy="403957"/>
          </a:xfrm>
          <a:prstGeom prst="rect">
            <a:avLst/>
          </a:prstGeom>
          <a:noFill/>
          <a:scene3d>
            <a:camera prst="isometricTopUp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2025" b="1" dirty="0">
                <a:solidFill>
                  <a:srgbClr val="FFFFFF"/>
                </a:solidFill>
                <a:latin typeface="+mj-lt"/>
              </a:rPr>
              <a:t>30%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998127" y="5899305"/>
            <a:ext cx="291750" cy="291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8428748" y="6207363"/>
            <a:ext cx="43153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3</a:t>
            </a:r>
            <a:endParaRPr lang="en-US" sz="1050" b="1" dirty="0"/>
          </a:p>
        </p:txBody>
      </p:sp>
      <p:sp>
        <p:nvSpPr>
          <p:cNvPr id="36" name="Oval 35"/>
          <p:cNvSpPr/>
          <p:nvPr/>
        </p:nvSpPr>
        <p:spPr>
          <a:xfrm>
            <a:off x="9023442" y="4183031"/>
            <a:ext cx="241116" cy="241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146108" y="5664876"/>
            <a:ext cx="5247323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000" b="1" dirty="0">
                <a:sym typeface="+mn-ea"/>
              </a:rPr>
              <a:t>技术面试中，你</a:t>
            </a:r>
            <a:r>
              <a:rPr lang="zh-CN" altLang="en-US" sz="3000" b="1" dirty="0">
                <a:solidFill>
                  <a:srgbClr val="FF0000"/>
                </a:solidFill>
                <a:sym typeface="+mn-ea"/>
              </a:rPr>
              <a:t>应该怎么做</a:t>
            </a:r>
            <a:endParaRPr lang="zh-CN" altLang="en-US" sz="3000" b="1" dirty="0">
              <a:solidFill>
                <a:srgbClr val="FF0000"/>
              </a:solidFill>
              <a:latin typeface="+mj-lt"/>
              <a:sym typeface="+mn-e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540615" y="6334320"/>
            <a:ext cx="1852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50670" y="1062737"/>
            <a:ext cx="43149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1</a:t>
            </a:r>
            <a:endParaRPr lang="en-US" sz="1050" b="1" dirty="0"/>
          </a:p>
        </p:txBody>
      </p:sp>
      <p:sp>
        <p:nvSpPr>
          <p:cNvPr id="37" name="Oval 36"/>
          <p:cNvSpPr/>
          <p:nvPr/>
        </p:nvSpPr>
        <p:spPr>
          <a:xfrm>
            <a:off x="9044367" y="1096433"/>
            <a:ext cx="199269" cy="1992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TextBox 19"/>
          <p:cNvSpPr txBox="1"/>
          <p:nvPr/>
        </p:nvSpPr>
        <p:spPr>
          <a:xfrm>
            <a:off x="4864988" y="612627"/>
            <a:ext cx="3350403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2400" dirty="0">
                <a:sym typeface="+mn-ea"/>
              </a:rPr>
              <a:t>大厂面试简介</a:t>
            </a:r>
            <a:endParaRPr lang="zh-CN" altLang="en-US" sz="2400" b="1" dirty="0">
              <a:solidFill>
                <a:schemeClr val="tx1">
                  <a:alpha val="80000"/>
                </a:schemeClr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158279" y="1189694"/>
            <a:ext cx="3057113" cy="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9061659" y="7436204"/>
            <a:ext cx="164685" cy="164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Oval 34"/>
          <p:cNvSpPr/>
          <p:nvPr/>
        </p:nvSpPr>
        <p:spPr>
          <a:xfrm>
            <a:off x="8997305" y="9105522"/>
            <a:ext cx="291750" cy="291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TextBox 28"/>
          <p:cNvSpPr txBox="1"/>
          <p:nvPr/>
        </p:nvSpPr>
        <p:spPr>
          <a:xfrm>
            <a:off x="8428787" y="3504629"/>
            <a:ext cx="431495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</a:t>
            </a:r>
            <a:r>
              <a:rPr lang="en-US" altLang="zh-CN" sz="1050" b="1" dirty="0"/>
              <a:t>2</a:t>
            </a:r>
            <a:endParaRPr lang="en-US" sz="1050" b="1" dirty="0"/>
          </a:p>
        </p:txBody>
      </p:sp>
      <p:sp>
        <p:nvSpPr>
          <p:cNvPr id="69" name="Oval 37"/>
          <p:cNvSpPr/>
          <p:nvPr/>
        </p:nvSpPr>
        <p:spPr>
          <a:xfrm>
            <a:off x="9061659" y="2580716"/>
            <a:ext cx="164685" cy="1646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TextBox 26"/>
          <p:cNvSpPr txBox="1"/>
          <p:nvPr/>
        </p:nvSpPr>
        <p:spPr>
          <a:xfrm>
            <a:off x="4012883" y="2962633"/>
            <a:ext cx="4380548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000" b="1" dirty="0">
                <a:sym typeface="+mn-ea"/>
              </a:rPr>
              <a:t>大厂技术面试流程说明</a:t>
            </a:r>
            <a:endParaRPr lang="zh-CN" altLang="en-US" sz="3000" b="1" dirty="0">
              <a:latin typeface="+mj-lt"/>
              <a:sym typeface="+mn-ea"/>
            </a:endParaRPr>
          </a:p>
        </p:txBody>
      </p:sp>
      <p:cxnSp>
        <p:nvCxnSpPr>
          <p:cNvPr id="71" name="Straight Connector 27"/>
          <p:cNvCxnSpPr/>
          <p:nvPr/>
        </p:nvCxnSpPr>
        <p:spPr>
          <a:xfrm>
            <a:off x="4786994" y="3631586"/>
            <a:ext cx="3606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6"/>
          <p:cNvSpPr/>
          <p:nvPr/>
        </p:nvSpPr>
        <p:spPr>
          <a:xfrm>
            <a:off x="8987791" y="-47625"/>
            <a:ext cx="303848" cy="10334625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ectangle: Rounded Corners 8"/>
          <p:cNvSpPr/>
          <p:nvPr/>
        </p:nvSpPr>
        <p:spPr>
          <a:xfrm>
            <a:off x="8972504" y="1086950"/>
            <a:ext cx="303846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7"/>
          <p:cNvSpPr txBox="1"/>
          <p:nvPr/>
        </p:nvSpPr>
        <p:spPr>
          <a:xfrm>
            <a:off x="8463991" y="8368586"/>
            <a:ext cx="431534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/>
              <a:t>04</a:t>
            </a:r>
          </a:p>
        </p:txBody>
      </p:sp>
      <p:sp>
        <p:nvSpPr>
          <p:cNvPr id="3" name="TextBox 15"/>
          <p:cNvSpPr txBox="1"/>
          <p:nvPr/>
        </p:nvSpPr>
        <p:spPr>
          <a:xfrm>
            <a:off x="3239453" y="7826098"/>
            <a:ext cx="5189220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zh-CN" altLang="en-US" sz="3000" b="1" dirty="0">
                <a:sym typeface="+mn-ea"/>
              </a:rPr>
              <a:t>技术面试中，你</a:t>
            </a:r>
            <a:r>
              <a:rPr lang="zh-CN" altLang="en-US" sz="3000" b="1" dirty="0">
                <a:solidFill>
                  <a:srgbClr val="FF0000"/>
                </a:solidFill>
                <a:sym typeface="+mn-ea"/>
              </a:rPr>
              <a:t>不该怎么做</a:t>
            </a:r>
            <a:endParaRPr lang="zh-CN" altLang="en-US" sz="3000" b="1" dirty="0">
              <a:solidFill>
                <a:srgbClr val="FF0000"/>
              </a:solidFill>
              <a:latin typeface="+mj-lt"/>
              <a:sym typeface="+mn-ea"/>
            </a:endParaRPr>
          </a:p>
        </p:txBody>
      </p:sp>
      <p:cxnSp>
        <p:nvCxnSpPr>
          <p:cNvPr id="4" name="Straight Connector 16"/>
          <p:cNvCxnSpPr/>
          <p:nvPr/>
        </p:nvCxnSpPr>
        <p:spPr>
          <a:xfrm>
            <a:off x="6575858" y="8495543"/>
            <a:ext cx="1852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18" grpId="0"/>
      <p:bldP spid="36" grpId="0" bldLvl="0" animBg="1"/>
      <p:bldP spid="16" grpId="0"/>
      <p:bldP spid="22" grpId="0"/>
      <p:bldP spid="37" grpId="0" bldLvl="0" animBg="1"/>
      <p:bldP spid="20" grpId="0"/>
      <p:bldP spid="38" grpId="0" bldLvl="0" animBg="1"/>
      <p:bldP spid="59" grpId="0" bldLvl="0" animBg="1"/>
      <p:bldP spid="68" grpId="0"/>
      <p:bldP spid="69" grpId="0" bldLvl="0" animBg="1"/>
      <p:bldP spid="70" grpId="0"/>
      <p:bldP spid="76" grpId="0" bldLvl="0" animBg="1"/>
      <p:bldP spid="77" grpId="0" bldLvl="0" animBg="1"/>
      <p:bldP spid="78" grpId="0" bldLvl="0" animBg="1"/>
      <p:bldP spid="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2935785" y="8911548"/>
            <a:ext cx="30796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</a:t>
            </a:r>
            <a:r>
              <a:rPr lang="zh-CN" altLang="en-US" sz="3300" dirty="0">
                <a:sym typeface="+mn-ea"/>
              </a:rPr>
              <a:t>大厂面试简介</a:t>
            </a:r>
            <a:r>
              <a:rPr lang="en-US" sz="3300" b="1" dirty="0">
                <a:latin typeface="+mj-lt"/>
              </a:rPr>
              <a:t> 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279970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927635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914401" y="1880236"/>
            <a:ext cx="16984028" cy="6527483"/>
          </a:xfrm>
        </p:spPr>
        <p:txBody>
          <a:bodyPr/>
          <a:lstStyle/>
          <a:p>
            <a:r>
              <a:rPr lang="zh-CN" altLang="en-US" dirty="0"/>
              <a:t>互联网大厂（</a:t>
            </a:r>
            <a:r>
              <a:rPr lang="en-US" altLang="zh-CN" dirty="0" err="1"/>
              <a:t>bbatmd</a:t>
            </a:r>
            <a:r>
              <a:rPr lang="zh-CN" altLang="en-US" dirty="0"/>
              <a:t>）的面试通常由</a:t>
            </a:r>
            <a:r>
              <a:rPr lang="en-US" altLang="zh-CN" dirty="0"/>
              <a:t>3</a:t>
            </a:r>
            <a:r>
              <a:rPr lang="zh-CN" altLang="en-US" dirty="0"/>
              <a:t>轮技术面试</a:t>
            </a:r>
            <a:r>
              <a:rPr lang="en-US" altLang="zh-CN" dirty="0"/>
              <a:t>+1</a:t>
            </a:r>
            <a:r>
              <a:rPr lang="zh-CN" altLang="en-US" dirty="0"/>
              <a:t>轮</a:t>
            </a:r>
            <a:r>
              <a:rPr lang="en-US" altLang="zh-CN" dirty="0" err="1"/>
              <a:t>hr</a:t>
            </a:r>
            <a:r>
              <a:rPr lang="zh-CN" altLang="en-US" dirty="0"/>
              <a:t>面试组成。视情况，技术面试也可能是两轮。</a:t>
            </a:r>
            <a:endParaRPr lang="en-US" altLang="zh-CN" dirty="0"/>
          </a:p>
          <a:p>
            <a:r>
              <a:rPr lang="zh-CN" altLang="en-US" dirty="0"/>
              <a:t>任何一轮面试失败，则本次面试整体失败。</a:t>
            </a:r>
            <a:endParaRPr lang="en-US" altLang="zh-CN" dirty="0"/>
          </a:p>
          <a:p>
            <a:r>
              <a:rPr lang="zh-CN" altLang="en-US" dirty="0"/>
              <a:t>简单的数学题：假如你每轮技术面通过的几率为</a:t>
            </a:r>
            <a:r>
              <a:rPr lang="en-US" altLang="zh-CN" dirty="0"/>
              <a:t>50%</a:t>
            </a:r>
            <a:r>
              <a:rPr lang="zh-CN" altLang="en-US" dirty="0"/>
              <a:t>，则坚持到</a:t>
            </a:r>
            <a:r>
              <a:rPr lang="en-US" altLang="zh-CN" dirty="0"/>
              <a:t>3</a:t>
            </a:r>
            <a:r>
              <a:rPr lang="zh-CN" altLang="en-US" dirty="0"/>
              <a:t>轮以后的概率是</a:t>
            </a:r>
            <a:r>
              <a:rPr lang="en-US" altLang="zh-CN" dirty="0"/>
              <a:t>12.5%</a:t>
            </a:r>
          </a:p>
          <a:p>
            <a:r>
              <a:rPr lang="zh-CN" altLang="en-US" dirty="0"/>
              <a:t>除阿里等极少数几个企业以外，其他公司的</a:t>
            </a:r>
            <a:r>
              <a:rPr lang="en-US" altLang="zh-CN" dirty="0" err="1"/>
              <a:t>hr</a:t>
            </a:r>
            <a:r>
              <a:rPr lang="zh-CN" altLang="en-US" dirty="0"/>
              <a:t>几乎不会决定你的面试结果（换句话说，对大部分企业，通过技术面基本就稳了）</a:t>
            </a:r>
            <a:endParaRPr lang="en-US" altLang="zh-CN" dirty="0"/>
          </a:p>
          <a:p>
            <a:r>
              <a:rPr lang="zh-CN" altLang="en-US" dirty="0"/>
              <a:t>如果你通过了技术面或所有面试但没有收到</a:t>
            </a:r>
            <a:r>
              <a:rPr lang="en-US" altLang="zh-CN" dirty="0"/>
              <a:t>offer</a:t>
            </a:r>
            <a:r>
              <a:rPr lang="zh-CN" altLang="en-US" dirty="0"/>
              <a:t>，是排序的问题（换句话说，是你的背景、技术面结果不够好）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912266" y="8911548"/>
            <a:ext cx="512672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大厂</a:t>
            </a:r>
            <a:r>
              <a:rPr lang="zh-CN" altLang="en-US" sz="3300" b="1" dirty="0">
                <a:sym typeface="+mn-ea"/>
              </a:rPr>
              <a:t>技术面试流程</a:t>
            </a:r>
            <a:r>
              <a:rPr lang="zh-CN" altLang="en-US" sz="3300" dirty="0">
                <a:sym typeface="+mn-ea"/>
              </a:rPr>
              <a:t>说明</a:t>
            </a:r>
            <a:r>
              <a:rPr lang="en-US" altLang="zh-CN" sz="3300" dirty="0">
                <a:sym typeface="+mn-ea"/>
              </a:rPr>
              <a:t>-1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42951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039178" y="2007871"/>
            <a:ext cx="16859250" cy="6527483"/>
          </a:xfrm>
        </p:spPr>
        <p:txBody>
          <a:bodyPr/>
          <a:lstStyle/>
          <a:p>
            <a:r>
              <a:rPr lang="zh-CN" altLang="en-US" dirty="0"/>
              <a:t>下文以三轮技术面试为例，如果只有两轮，通常是第二轮和第三轮做合并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第一轮技术面</a:t>
            </a:r>
            <a:r>
              <a:rPr lang="zh-CN" altLang="en-US" dirty="0"/>
              <a:t>：通常由平级的小</a:t>
            </a:r>
            <a:r>
              <a:rPr lang="en-US" altLang="zh-CN" dirty="0"/>
              <a:t>leader</a:t>
            </a:r>
            <a:r>
              <a:rPr lang="zh-CN" altLang="en-US" dirty="0"/>
              <a:t>面（有点像班长、辅导员这样的角色）。涵盖大量基础知识问题，你的基础知识底细大概被摸清楚了。通常是自我介绍</a:t>
            </a:r>
            <a:r>
              <a:rPr lang="en-US" altLang="zh-CN" dirty="0"/>
              <a:t>-</a:t>
            </a:r>
            <a:r>
              <a:rPr lang="zh-CN" altLang="en-US" dirty="0"/>
              <a:t>基础知识</a:t>
            </a:r>
            <a:r>
              <a:rPr lang="en-US" altLang="zh-CN" dirty="0"/>
              <a:t>-</a:t>
            </a:r>
            <a:r>
              <a:rPr lang="zh-CN" altLang="en-US" dirty="0"/>
              <a:t>算法题。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第二轮技术面</a:t>
            </a:r>
            <a:r>
              <a:rPr lang="zh-CN" altLang="en-US" dirty="0"/>
              <a:t>：通常是更大一级的</a:t>
            </a:r>
            <a:r>
              <a:rPr lang="en-US" altLang="zh-CN" dirty="0"/>
              <a:t>leader</a:t>
            </a:r>
            <a:r>
              <a:rPr lang="zh-CN" altLang="en-US" dirty="0"/>
              <a:t>（类似于导师）来面，以后工作可能不会直接接触他。会针对一轮面试没问到的技术点深究，也可能会针对你一轮没回答好的问题再次提问，看看你回去以后有没有学习。同时可能会考察很多系统设计问题，由点及面。通常是自我介绍</a:t>
            </a:r>
            <a:r>
              <a:rPr lang="en-US" altLang="zh-CN" dirty="0"/>
              <a:t>-</a:t>
            </a:r>
            <a:r>
              <a:rPr lang="zh-CN" altLang="en-US" dirty="0"/>
              <a:t>基础知识</a:t>
            </a:r>
            <a:r>
              <a:rPr lang="en-US" altLang="zh-CN" dirty="0"/>
              <a:t>-</a:t>
            </a:r>
            <a:r>
              <a:rPr lang="zh-CN" altLang="en-US" dirty="0"/>
              <a:t>算法题。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917076" y="8911548"/>
            <a:ext cx="511710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大厂技术面试流程说明</a:t>
            </a:r>
            <a:r>
              <a:rPr lang="en-US" altLang="zh-CN" sz="3300" dirty="0">
                <a:sym typeface="+mn-ea"/>
              </a:rPr>
              <a:t>-2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419035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039178" y="1997393"/>
            <a:ext cx="16783050" cy="552164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第三轮技术面：</a:t>
            </a:r>
            <a:r>
              <a:rPr lang="zh-CN" altLang="en-US" dirty="0"/>
              <a:t>由团队的大</a:t>
            </a:r>
            <a:r>
              <a:rPr lang="en-US" altLang="zh-CN" dirty="0"/>
              <a:t>leader</a:t>
            </a:r>
            <a:r>
              <a:rPr lang="zh-CN" altLang="en-US" dirty="0"/>
              <a:t>完成，真的可能很大！一般来说，这一轮面试通常不会考察基本的知识点，可能会讨论一些系统设计，顺带聊一些职业发展、软技能相关的内容。通常是自我介绍</a:t>
            </a:r>
            <a:r>
              <a:rPr lang="en-US" altLang="zh-CN" dirty="0"/>
              <a:t>-</a:t>
            </a:r>
            <a:r>
              <a:rPr lang="zh-CN" altLang="en-US" dirty="0"/>
              <a:t>基础知识</a:t>
            </a:r>
            <a:r>
              <a:rPr lang="en-US" altLang="zh-CN" dirty="0"/>
              <a:t>-</a:t>
            </a:r>
            <a:r>
              <a:rPr lang="zh-CN" altLang="en-US" dirty="0"/>
              <a:t>算法题。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HR</a:t>
            </a:r>
            <a:r>
              <a:rPr lang="zh-CN" altLang="en-US" dirty="0">
                <a:solidFill>
                  <a:srgbClr val="FF0000"/>
                </a:solidFill>
              </a:rPr>
              <a:t>面</a:t>
            </a:r>
            <a:r>
              <a:rPr lang="zh-CN" altLang="en-US" dirty="0"/>
              <a:t>：说实话不用太担心这方面的内容。等你真的通过了大厂的技术面试，再简单搜一搜这方面的东西看看即可，甚至不看也没问题。哪怕是</a:t>
            </a:r>
            <a:r>
              <a:rPr lang="en-US" altLang="zh-CN" dirty="0"/>
              <a:t>HR</a:t>
            </a:r>
            <a:r>
              <a:rPr lang="zh-CN" altLang="en-US" dirty="0"/>
              <a:t>面出问题几率比较大的企业，也不用刻意准备太多内容。</a:t>
            </a:r>
            <a:endParaRPr lang="en-US" altLang="zh-CN" dirty="0"/>
          </a:p>
          <a:p>
            <a:r>
              <a:rPr lang="zh-CN" altLang="en-US" dirty="0"/>
              <a:t>（上文用了通常这两个字，意味着算法题有可能先考或不考）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493882" y="8911548"/>
            <a:ext cx="59634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</a:t>
            </a:r>
            <a:r>
              <a:rPr lang="zh-CN" altLang="en-US" sz="3300" dirty="0">
                <a:sym typeface="+mn-ea"/>
              </a:rPr>
              <a:t>技术面试中，你应该</a:t>
            </a:r>
            <a:r>
              <a:rPr lang="zh-CN" altLang="en-US" sz="3300" dirty="0">
                <a:solidFill>
                  <a:srgbClr val="FF0000"/>
                </a:solidFill>
                <a:sym typeface="+mn-ea"/>
              </a:rPr>
              <a:t>怎么做</a:t>
            </a:r>
            <a:r>
              <a:rPr lang="en-US" altLang="zh-CN" sz="3300" dirty="0">
                <a:sym typeface="+mn-ea"/>
              </a:rPr>
              <a:t>-1</a:t>
            </a:r>
            <a:r>
              <a:rPr lang="en-US" sz="3300" b="1" dirty="0">
                <a:latin typeface="+mj-lt"/>
              </a:rPr>
              <a:t> 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172528" y="1695451"/>
            <a:ext cx="6769418" cy="6296978"/>
          </a:xfrm>
        </p:spPr>
        <p:txBody>
          <a:bodyPr/>
          <a:lstStyle/>
          <a:p>
            <a:endParaRPr lang="zh-CN" altLang="en-US" dirty="0"/>
          </a:p>
          <a:p>
            <a:r>
              <a:rPr lang="zh-CN" altLang="en-US" dirty="0"/>
              <a:t>首先，也是最重要的，你的“肚子里要有墨水”。硬实力不行，面试技巧帮不了你。研一的同学还是担心下怎么看书更有意义。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346055" y="2090738"/>
            <a:ext cx="7395210" cy="5222558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4200" dirty="0"/>
          </a:p>
          <a:p>
            <a:r>
              <a:rPr lang="zh-CN" altLang="en-US" sz="4200" dirty="0"/>
              <a:t>假如你的能力还可以，或者你已经研二，没有什么时间恶补技术了，那么下面的一些事情需要你</a:t>
            </a:r>
            <a:r>
              <a:rPr lang="zh-CN" altLang="en-US" sz="4200" b="1" dirty="0"/>
              <a:t>注意或避免</a:t>
            </a:r>
            <a:r>
              <a:rPr lang="zh-CN" altLang="en-US" sz="4200" dirty="0"/>
              <a:t>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493882" y="8911548"/>
            <a:ext cx="59634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</a:t>
            </a:r>
            <a:r>
              <a:rPr lang="zh-CN" altLang="en-US" sz="3300" dirty="0">
                <a:sym typeface="+mn-ea"/>
              </a:rPr>
              <a:t>技术面试中，你应该怎么做</a:t>
            </a:r>
            <a:r>
              <a:rPr lang="en-US" altLang="zh-CN" sz="3300" dirty="0">
                <a:sym typeface="+mn-ea"/>
              </a:rPr>
              <a:t>-2</a:t>
            </a:r>
            <a:r>
              <a:rPr lang="en-US" sz="3300" b="1" dirty="0">
                <a:latin typeface="+mj-lt"/>
              </a:rPr>
              <a:t> 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037273" y="1764983"/>
            <a:ext cx="6819900" cy="68132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谦虚主要是说，当面试官问到你不会的问题，要老老实实地承认自己能力的欠缺</a:t>
            </a:r>
            <a:r>
              <a:rPr lang="en-US" altLang="zh-CN" dirty="0"/>
              <a:t>——</a:t>
            </a:r>
            <a:r>
              <a:rPr lang="zh-CN" altLang="en-US" dirty="0"/>
              <a:t>没有人什么都会，不会一点都不丢人。（当然，如果你简历上写了，然后面试官随随便便就把你稳住了，那就丢人了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648778" y="1195388"/>
            <a:ext cx="15773400" cy="775335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200" dirty="0"/>
              <a:t>谦虚但不建议谦卑。</a:t>
            </a:r>
            <a:endParaRPr lang="en-US" altLang="zh-CN" sz="4200" dirty="0"/>
          </a:p>
          <a:p>
            <a:pPr lvl="1"/>
            <a:endParaRPr lang="en-US" altLang="zh-CN" sz="3600" dirty="0"/>
          </a:p>
          <a:p>
            <a:pPr lvl="1" indent="0">
              <a:buNone/>
            </a:pPr>
            <a:endParaRPr lang="en-US" altLang="zh-CN" sz="3600" dirty="0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0637521" y="1545908"/>
            <a:ext cx="7196138" cy="6955155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4200" dirty="0"/>
          </a:p>
          <a:p>
            <a:pPr lvl="1"/>
            <a:r>
              <a:rPr lang="zh-CN" altLang="en-US" sz="3600" dirty="0"/>
              <a:t>不建议谦卑主要是说，不要一直在说“对不起这里我不会我回去再看一下”</a:t>
            </a:r>
            <a:r>
              <a:rPr lang="en-US" altLang="zh-CN" sz="3600" dirty="0"/>
              <a:t>——</a:t>
            </a:r>
            <a:r>
              <a:rPr lang="zh-CN" altLang="en-US" sz="3600" dirty="0"/>
              <a:t>你什么都回去看，那还面什么？洗洗睡吧同学</a:t>
            </a:r>
            <a:r>
              <a:rPr lang="en-US" altLang="zh-CN" sz="3600" dirty="0"/>
              <a:t>……</a:t>
            </a:r>
            <a:r>
              <a:rPr lang="zh-CN" altLang="en-US" sz="3600" dirty="0"/>
              <a:t>一方面是这样你失去了展示自己会的内容的机会，二是心理上面试官也会轻看你（或者说发现你的实际水平</a:t>
            </a:r>
            <a:r>
              <a:rPr lang="en-US" altLang="zh-CN" sz="3600" dirty="0"/>
              <a:t>……</a:t>
            </a:r>
            <a:r>
              <a:rPr lang="zh-CN" altLang="en-US" sz="3600" dirty="0"/>
              <a:t>）不会的问题，或者答错的问题，也建议你说一下自己的思考。</a:t>
            </a:r>
            <a:endParaRPr lang="en-US" altLang="zh-CN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493882" y="8911548"/>
            <a:ext cx="59634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技术面试中，你应该怎么做</a:t>
            </a:r>
            <a:r>
              <a:rPr lang="en-US" altLang="zh-CN" sz="3300" dirty="0">
                <a:sym typeface="+mn-ea"/>
              </a:rPr>
              <a:t>-3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170623" y="3614738"/>
            <a:ext cx="7480935" cy="4650105"/>
          </a:xfrm>
        </p:spPr>
        <p:txBody>
          <a:bodyPr/>
          <a:lstStyle/>
          <a:p>
            <a:pPr lvl="1"/>
            <a:r>
              <a:rPr lang="zh-CN" altLang="en-US" dirty="0"/>
              <a:t>我刚才思考的是</a:t>
            </a:r>
            <a:r>
              <a:rPr lang="en-US" altLang="zh-CN" dirty="0"/>
              <a:t>xxx</a:t>
            </a:r>
            <a:r>
              <a:rPr lang="zh-CN" altLang="en-US" dirty="0"/>
              <a:t>方面的</a:t>
            </a:r>
            <a:r>
              <a:rPr lang="en-US" altLang="zh-CN" dirty="0" err="1"/>
              <a:t>yyy</a:t>
            </a:r>
          </a:p>
          <a:p>
            <a:pPr marL="685800" lvl="1" indent="0">
              <a:buNone/>
            </a:pPr>
            <a:endParaRPr lang="en-US" altLang="zh-CN" dirty="0"/>
          </a:p>
          <a:p>
            <a:pPr marL="6858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我在学习的过程中把它错误的理解为了</a:t>
            </a:r>
            <a:r>
              <a:rPr lang="en-US" altLang="zh-CN" dirty="0" err="1"/>
              <a:t>aaa</a:t>
            </a:r>
            <a:r>
              <a:rPr lang="zh-CN" altLang="en-US" dirty="0"/>
              <a:t>的</a:t>
            </a:r>
            <a:r>
              <a:rPr lang="en-US" altLang="zh-CN" dirty="0" err="1"/>
              <a:t>bbb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70623" y="2443163"/>
            <a:ext cx="15954375" cy="87344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00" dirty="0"/>
              <a:t>一个示例：不好意思面试官，这个问题我可能学的确实还不够好</a:t>
            </a:r>
            <a:endParaRPr lang="en-US" altLang="zh-CN" sz="4200" dirty="0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0225088" y="3703321"/>
            <a:ext cx="7527608" cy="402431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3600" dirty="0"/>
              <a:t>我把它和</a:t>
            </a:r>
            <a:r>
              <a:rPr lang="en-US" altLang="zh-CN" sz="3600" dirty="0"/>
              <a:t>mmm</a:t>
            </a:r>
            <a:r>
              <a:rPr lang="zh-CN" altLang="en-US" sz="3600" dirty="0"/>
              <a:t>的</a:t>
            </a:r>
            <a:r>
              <a:rPr lang="en-US" altLang="zh-CN" sz="3600" dirty="0" err="1"/>
              <a:t>nnn</a:t>
            </a:r>
            <a:r>
              <a:rPr lang="zh-CN" altLang="en-US" sz="3600" dirty="0"/>
              <a:t>弄混淆了</a:t>
            </a:r>
          </a:p>
          <a:p>
            <a:pPr lvl="1"/>
            <a:endParaRPr lang="zh-CN" altLang="en-US" sz="3600" dirty="0"/>
          </a:p>
          <a:p>
            <a:pPr lvl="1" indent="0">
              <a:buNone/>
            </a:pPr>
            <a:endParaRPr lang="en-US" altLang="zh-CN" sz="3600" dirty="0"/>
          </a:p>
          <a:p>
            <a:pPr lvl="1"/>
            <a:r>
              <a:rPr lang="zh-CN" altLang="en-US" sz="3600" dirty="0"/>
              <a:t>我只考虑到了</a:t>
            </a:r>
            <a:r>
              <a:rPr lang="en-US" altLang="zh-CN" sz="3600" dirty="0" err="1"/>
              <a:t>ppp</a:t>
            </a:r>
            <a:r>
              <a:rPr lang="zh-CN" altLang="en-US" sz="3600" dirty="0"/>
              <a:t>方面没考虑到</a:t>
            </a:r>
            <a:r>
              <a:rPr lang="en-US" altLang="zh-CN" sz="3600" dirty="0" err="1"/>
              <a:t>qqq</a:t>
            </a:r>
            <a:r>
              <a:rPr lang="zh-CN" altLang="en-US" sz="3600" dirty="0"/>
              <a:t>方面</a:t>
            </a:r>
            <a:endParaRPr lang="en-US" altLang="zh-CN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944881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493882" y="8911548"/>
            <a:ext cx="59634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技术面试中，你应该怎么做</a:t>
            </a:r>
            <a:r>
              <a:rPr lang="en-US" altLang="zh-CN" sz="3300" dirty="0">
                <a:sym typeface="+mn-ea"/>
              </a:rPr>
              <a:t>-4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257300" y="1279208"/>
            <a:ext cx="7178040" cy="6615113"/>
          </a:xfrm>
        </p:spPr>
        <p:txBody>
          <a:bodyPr>
            <a:normAutofit/>
          </a:bodyPr>
          <a:lstStyle/>
          <a:p>
            <a:r>
              <a:rPr lang="zh-CN" altLang="en-US" dirty="0"/>
              <a:t>这样做可能有几方面的</a:t>
            </a:r>
            <a:r>
              <a:rPr lang="zh-CN" altLang="en-US" b="1" dirty="0"/>
              <a:t>好处：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避免什么都不说的尴尬</a:t>
            </a:r>
          </a:p>
          <a:p>
            <a:pPr marL="6858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说明你有思考能力</a:t>
            </a:r>
            <a:r>
              <a:rPr lang="en-US" altLang="zh-CN" dirty="0"/>
              <a:t>/</a:t>
            </a:r>
            <a:r>
              <a:rPr lang="zh-CN" altLang="en-US" dirty="0"/>
              <a:t>比较聪明</a:t>
            </a:r>
            <a:r>
              <a:rPr lang="en-US" altLang="zh-CN" dirty="0"/>
              <a:t>/</a:t>
            </a:r>
            <a:r>
              <a:rPr lang="zh-CN" altLang="en-US" dirty="0"/>
              <a:t>比较积极、渴望这个岗位</a:t>
            </a:r>
            <a:r>
              <a:rPr lang="en-US" altLang="zh-CN" dirty="0"/>
              <a:t>/</a:t>
            </a:r>
            <a:r>
              <a:rPr lang="zh-CN" altLang="en-US" dirty="0"/>
              <a:t>多少还会点啥</a:t>
            </a:r>
          </a:p>
          <a:p>
            <a:pPr marL="685800" lvl="1" indent="0">
              <a:buNone/>
            </a:pPr>
            <a:endParaRPr lang="en-US" altLang="zh-CN" dirty="0"/>
          </a:p>
          <a:p>
            <a:pPr lvl="1"/>
            <a:r>
              <a:rPr lang="en-US" altLang="zh-CN" dirty="0"/>
              <a:t>3. </a:t>
            </a:r>
            <a:r>
              <a:rPr lang="zh-CN" altLang="en-US" dirty="0"/>
              <a:t>引导面试官接下来的提问方向，切换回你熟悉的领域</a:t>
            </a:r>
          </a:p>
        </p:txBody>
      </p:sp>
      <p:sp>
        <p:nvSpPr>
          <p:cNvPr id="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056496" y="1279208"/>
            <a:ext cx="7841933" cy="6692265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altLang="zh-CN" sz="3600" dirty="0"/>
          </a:p>
          <a:p>
            <a:pPr lvl="1"/>
            <a:r>
              <a:rPr lang="zh-CN" altLang="en-US" sz="3600" dirty="0"/>
              <a:t>当然，并非所有面试官都喜欢这样的候选人。有人会觉得面试就是我（面试官）问你（候选人）答的过程，他们认为你的弥补和发挥是一种对他们的忤逆。遇到这样无知、自傲的面试官，不通过面试更幸福</a:t>
            </a:r>
            <a:r>
              <a:rPr lang="en-US" altLang="zh-CN" sz="3600" dirty="0"/>
              <a:t>……</a:t>
            </a:r>
          </a:p>
          <a:p>
            <a:pPr lvl="1" indent="0">
              <a:buNone/>
            </a:pPr>
            <a:endParaRPr lang="en-US" altLang="zh-CN" sz="3600" dirty="0"/>
          </a:p>
          <a:p>
            <a:pPr lvl="1"/>
            <a:r>
              <a:rPr lang="zh-CN" altLang="en-US" sz="3600" dirty="0"/>
              <a:t>顺便一提，大公司里自以为是的面试官很多，别对人性抱有幻想</a:t>
            </a:r>
            <a:r>
              <a:rPr lang="en-US" altLang="zh-CN" sz="3600" dirty="0"/>
              <a:t>……</a:t>
            </a:r>
            <a:endParaRPr lang="zh-CN" altLang="en-US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493882" y="8911548"/>
            <a:ext cx="59634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</a:t>
            </a:r>
            <a:r>
              <a:rPr lang="zh-CN" altLang="en-US" sz="3300" dirty="0">
                <a:sym typeface="+mn-ea"/>
              </a:rPr>
              <a:t>技术面试中，你应该怎么做</a:t>
            </a:r>
            <a:r>
              <a:rPr lang="en-US" altLang="zh-CN" sz="3300" dirty="0">
                <a:sym typeface="+mn-ea"/>
              </a:rPr>
              <a:t>-5</a:t>
            </a:r>
            <a:r>
              <a:rPr lang="en-US" sz="3300" b="1" dirty="0">
                <a:latin typeface="+mj-lt"/>
              </a:rPr>
              <a:t> 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818948" y="1086803"/>
            <a:ext cx="4846320" cy="885825"/>
          </a:xfrm>
        </p:spPr>
        <p:txBody>
          <a:bodyPr/>
          <a:lstStyle/>
          <a:p>
            <a:r>
              <a:rPr lang="zh-CN" altLang="en-US" b="1" dirty="0"/>
              <a:t>刻意引导面试官</a:t>
            </a:r>
          </a:p>
        </p:txBody>
      </p:sp>
      <p:sp>
        <p:nvSpPr>
          <p:cNvPr id="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05791" y="2661285"/>
            <a:ext cx="7005638" cy="5850255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3600" dirty="0"/>
              <a:t>面试官是愿意被人引导的。</a:t>
            </a:r>
          </a:p>
          <a:p>
            <a:pPr lvl="1" indent="0">
              <a:buNone/>
            </a:pPr>
            <a:endParaRPr lang="en-US" altLang="zh-CN" sz="3600" dirty="0"/>
          </a:p>
          <a:p>
            <a:pPr lvl="2"/>
            <a:r>
              <a:rPr lang="zh-CN" altLang="en-US" sz="3000" dirty="0"/>
              <a:t>第一，一直说话很累</a:t>
            </a:r>
            <a:r>
              <a:rPr lang="en-US" altLang="zh-CN" sz="3000" dirty="0"/>
              <a:t>……</a:t>
            </a:r>
            <a:r>
              <a:rPr lang="zh-CN" altLang="en-US" sz="3000" dirty="0"/>
              <a:t>面试官干活都要累死啦，面试你还耽误自己干活，当然希望你说他听。</a:t>
            </a:r>
          </a:p>
          <a:p>
            <a:pPr marL="1371600" lvl="2" indent="0">
              <a:buNone/>
            </a:pPr>
            <a:endParaRPr lang="en-US" altLang="zh-CN" sz="3000" dirty="0"/>
          </a:p>
          <a:p>
            <a:pPr lvl="2"/>
            <a:r>
              <a:rPr lang="zh-CN" altLang="en-US" sz="3000" dirty="0"/>
              <a:t>第二，通过短时间查看简历了解一个人是很片面的，大家都心知肚明。好的面试官明白，面试是发掘人的长处，他们希望你充分展示自己。</a:t>
            </a:r>
            <a:endParaRPr lang="en-US" altLang="zh-CN" sz="3000" dirty="0"/>
          </a:p>
          <a:p>
            <a:pPr marL="1371600" lvl="2" indent="0">
              <a:buNone/>
            </a:pPr>
            <a:endParaRPr lang="zh-CN" altLang="en-US" sz="3000" dirty="0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410701" y="3186113"/>
            <a:ext cx="8487728" cy="5470208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3600" dirty="0"/>
              <a:t>引导面试官的时刻有：</a:t>
            </a:r>
            <a:endParaRPr lang="en-US" altLang="zh-CN" sz="3600" dirty="0"/>
          </a:p>
          <a:p>
            <a:pPr lvl="2"/>
            <a:r>
              <a:rPr lang="zh-CN" altLang="en-US" sz="3000" dirty="0"/>
              <a:t>第一，回答某个问题时横向对比。比如你说</a:t>
            </a:r>
            <a:r>
              <a:rPr lang="en-US" altLang="zh-CN" sz="3000" dirty="0"/>
              <a:t>Go</a:t>
            </a:r>
            <a:r>
              <a:rPr lang="zh-CN" altLang="en-US" sz="3000" dirty="0"/>
              <a:t>的垃圾回收时，提一下你对</a:t>
            </a:r>
            <a:r>
              <a:rPr lang="en-US" altLang="zh-CN" sz="3000" dirty="0"/>
              <a:t>Java</a:t>
            </a:r>
            <a:r>
              <a:rPr lang="zh-CN" altLang="en-US" sz="3000" dirty="0"/>
              <a:t>垃圾回收的看法，那面试官自然觉得你见多识广</a:t>
            </a:r>
            <a:endParaRPr lang="en-US" altLang="zh-CN" sz="3000" dirty="0"/>
          </a:p>
          <a:p>
            <a:pPr lvl="2"/>
            <a:r>
              <a:rPr lang="zh-CN" altLang="en-US" sz="3000" dirty="0"/>
              <a:t>第二，回答某个问题时旁征博引。比如在回答问题时，你说你是通过看</a:t>
            </a:r>
            <a:r>
              <a:rPr lang="en-US" altLang="zh-CN" sz="3000" dirty="0"/>
              <a:t>xxx</a:t>
            </a:r>
            <a:r>
              <a:rPr lang="zh-CN" altLang="en-US" sz="3000" dirty="0"/>
              <a:t>知名材料学习的，面试官接下来可能会问你这个材料的情况</a:t>
            </a:r>
            <a:endParaRPr lang="en-US" altLang="zh-CN" sz="3000" dirty="0"/>
          </a:p>
          <a:p>
            <a:pPr lvl="2"/>
            <a:r>
              <a:rPr lang="zh-CN" altLang="en-US" sz="3000" dirty="0"/>
              <a:t>第三，回答不上问题的时候，实话实说：这方面内容我还不太会，能不能问问</a:t>
            </a:r>
            <a:r>
              <a:rPr lang="en-US" altLang="zh-CN" sz="3000" dirty="0"/>
              <a:t>xxx</a:t>
            </a:r>
            <a:r>
              <a:rPr lang="zh-CN" altLang="en-US" sz="3000" dirty="0"/>
              <a:t>？当然这种引导的效果不是很好。</a:t>
            </a:r>
            <a:endParaRPr lang="en-US" altLang="zh-CN" sz="3000" dirty="0"/>
          </a:p>
          <a:p>
            <a:pPr lvl="2"/>
            <a:endParaRPr lang="en-US" altLang="zh-CN" sz="3000" dirty="0"/>
          </a:p>
          <a:p>
            <a:pPr lvl="2"/>
            <a:endParaRPr lang="zh-CN" altLang="en-US" sz="3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2074293" y="2276512"/>
            <a:ext cx="4744032" cy="5414747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676" y="2276512"/>
            <a:ext cx="4744034" cy="5414747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-48020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434779" y="8911548"/>
            <a:ext cx="808170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Java</a:t>
            </a:r>
            <a:r>
              <a:rPr lang="zh-CN" altLang="en-US" sz="3300" b="1" dirty="0">
                <a:latin typeface="+mj-lt"/>
              </a:rPr>
              <a:t>后端开发找工作需要学习哪些知识？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028835" y="1795533"/>
            <a:ext cx="13780475" cy="5520787"/>
            <a:chOff x="955841" y="3166111"/>
            <a:chExt cx="18376359" cy="7362007"/>
          </a:xfrm>
        </p:grpSpPr>
        <p:sp>
          <p:nvSpPr>
            <p:cNvPr id="4" name="文本框 3"/>
            <p:cNvSpPr txBox="1"/>
            <p:nvPr>
              <p:custDataLst>
                <p:tags r:id="rId1"/>
              </p:custDataLst>
            </p:nvPr>
          </p:nvSpPr>
          <p:spPr>
            <a:xfrm>
              <a:off x="955841" y="3166111"/>
              <a:ext cx="17274055" cy="73260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lang="en-US" altLang="zh-CN" sz="2700" b="1" dirty="0"/>
            </a:p>
            <a:p>
              <a:endParaRPr lang="zh-CN" altLang="en-US" sz="2700" b="1" dirty="0"/>
            </a:p>
            <a:p>
              <a:r>
                <a:rPr lang="zh-CN" altLang="en-US" sz="2700" b="1"/>
                <a:t>       </a:t>
              </a:r>
              <a:r>
                <a:rPr lang="en-US" altLang="zh-CN" sz="2700" b="1"/>
                <a:t>JavaSE</a:t>
              </a:r>
              <a:r>
                <a:rPr lang="zh-CN" altLang="en-US" sz="2700" b="1" dirty="0">
                  <a:sym typeface="+mn-ea"/>
                </a:rPr>
                <a:t>（变量、容器、接口、继承等）</a:t>
              </a:r>
              <a:endParaRPr lang="en-US" sz="2700" b="1" dirty="0">
                <a:sym typeface="+mn-ea"/>
              </a:endParaRPr>
            </a:p>
            <a:p>
              <a:endParaRPr lang="en-US" altLang="en-US" sz="2700" b="1" dirty="0">
                <a:sym typeface="+mn-ea"/>
              </a:endParaRPr>
            </a:p>
            <a:p>
              <a:pPr marL="0" lvl="1" indent="685800"/>
              <a:r>
                <a:rPr lang="en-US" altLang="zh-CN" sz="2700" b="1" dirty="0" err="1">
                  <a:sym typeface="+mn-ea"/>
                </a:rPr>
                <a:t>JavaWeb</a:t>
              </a:r>
              <a:r>
                <a:rPr lang="zh-CN" altLang="en-US" sz="2700" b="1" dirty="0">
                  <a:sym typeface="+mn-ea"/>
                </a:rPr>
                <a:t>（</a:t>
              </a:r>
              <a:r>
                <a:rPr lang="en-US" altLang="zh-CN" sz="2700" b="1" dirty="0">
                  <a:sym typeface="+mn-ea"/>
                </a:rPr>
                <a:t>Servlet</a:t>
              </a:r>
              <a:r>
                <a:rPr lang="zh-CN" altLang="en-US" sz="2700" b="1" dirty="0">
                  <a:sym typeface="+mn-ea"/>
                </a:rPr>
                <a:t>、</a:t>
              </a:r>
              <a:r>
                <a:rPr lang="en-US" altLang="zh-CN" sz="2700" b="1" dirty="0" err="1">
                  <a:sym typeface="+mn-ea"/>
                </a:rPr>
                <a:t>Request&amp;Response</a:t>
              </a:r>
              <a:r>
                <a:rPr lang="zh-CN" altLang="en-US" sz="2700" b="1" dirty="0">
                  <a:sym typeface="+mn-ea"/>
                </a:rPr>
                <a:t>、</a:t>
              </a:r>
              <a:r>
                <a:rPr lang="en-US" altLang="zh-CN" sz="2700" b="1" dirty="0">
                  <a:sym typeface="+mn-ea"/>
                </a:rPr>
                <a:t>Cookie</a:t>
              </a:r>
              <a:r>
                <a:rPr lang="zh-CN" altLang="en-US" sz="2700" b="1" dirty="0">
                  <a:sym typeface="+mn-ea"/>
                </a:rPr>
                <a:t>、</a:t>
              </a:r>
              <a:r>
                <a:rPr lang="en-US" altLang="zh-CN" sz="2700" b="1" dirty="0">
                  <a:sym typeface="+mn-ea"/>
                </a:rPr>
                <a:t>Session</a:t>
              </a:r>
              <a:r>
                <a:rPr lang="zh-CN" altLang="en-US" sz="2700" b="1" dirty="0">
                  <a:sym typeface="+mn-ea"/>
                </a:rPr>
                <a:t>等）</a:t>
              </a:r>
              <a:endParaRPr lang="en-US" sz="2700" b="1" dirty="0">
                <a:sym typeface="+mn-ea"/>
              </a:endParaRPr>
            </a:p>
            <a:p>
              <a:pPr marL="0" lvl="1" indent="685800"/>
              <a:endParaRPr lang="en-US" altLang="en-US" sz="2700" b="1" dirty="0">
                <a:sym typeface="+mn-ea"/>
              </a:endParaRPr>
            </a:p>
            <a:p>
              <a:pPr marL="0" lvl="1" indent="685800"/>
              <a:r>
                <a:rPr lang="en-US" altLang="zh-CN" sz="2700" b="1" dirty="0">
                  <a:sym typeface="+mn-ea"/>
                </a:rPr>
                <a:t>Java</a:t>
              </a:r>
              <a:r>
                <a:rPr lang="zh-CN" altLang="en-US" sz="2700" b="1" dirty="0">
                  <a:sym typeface="+mn-ea"/>
                </a:rPr>
                <a:t>相关框架（</a:t>
              </a:r>
              <a:r>
                <a:rPr lang="en-US" altLang="zh-CN" sz="2700" b="1" dirty="0">
                  <a:sym typeface="+mn-ea"/>
                </a:rPr>
                <a:t>SSM</a:t>
              </a:r>
              <a:r>
                <a:rPr lang="zh-CN" altLang="en-US" sz="2700" b="1" dirty="0">
                  <a:sym typeface="+mn-ea"/>
                </a:rPr>
                <a:t>、</a:t>
              </a:r>
              <a:r>
                <a:rPr lang="en-US" altLang="zh-CN" sz="2700" b="1" dirty="0" err="1">
                  <a:sym typeface="+mn-ea"/>
                </a:rPr>
                <a:t>SpringBoot</a:t>
              </a:r>
              <a:r>
                <a:rPr lang="zh-CN" altLang="en-US" sz="2700" b="1" dirty="0">
                  <a:sym typeface="+mn-ea"/>
                </a:rPr>
                <a:t>、</a:t>
              </a:r>
              <a:r>
                <a:rPr lang="en-US" altLang="zh-CN" sz="2700" b="1" dirty="0" err="1">
                  <a:sym typeface="+mn-ea"/>
                </a:rPr>
                <a:t>SpringCloud</a:t>
              </a:r>
              <a:r>
                <a:rPr lang="zh-CN" altLang="en-US" sz="2700" b="1" dirty="0">
                  <a:sym typeface="+mn-ea"/>
                </a:rPr>
                <a:t>等</a:t>
              </a:r>
              <a:r>
                <a:rPr lang="en-US" altLang="en-US" sz="2700" b="1" dirty="0">
                  <a:sym typeface="+mn-ea"/>
                </a:rPr>
                <a:t>)</a:t>
              </a:r>
            </a:p>
            <a:p>
              <a:pPr marL="0" lvl="1" indent="685800"/>
              <a:endParaRPr lang="en-US" altLang="en-US" sz="2700" b="1" dirty="0">
                <a:sym typeface="+mn-ea"/>
              </a:endParaRPr>
            </a:p>
            <a:p>
              <a:pPr marL="0" lvl="1" indent="685800"/>
              <a:r>
                <a:rPr lang="en-US" altLang="zh-CN" sz="2700" b="1" dirty="0">
                  <a:sym typeface="+mn-ea"/>
                </a:rPr>
                <a:t>JVM</a:t>
              </a:r>
              <a:r>
                <a:rPr lang="zh-CN" altLang="en-US" sz="2700" b="1" dirty="0">
                  <a:sym typeface="+mn-ea"/>
                </a:rPr>
                <a:t>、并发编程、依赖管理、版本控制、数据库、缓存、消息中间件等</a:t>
              </a:r>
            </a:p>
            <a:p>
              <a:pPr marL="0" lvl="1" indent="685800"/>
              <a:endParaRPr lang="zh-CN" altLang="en-US" sz="2700" b="1" dirty="0">
                <a:sym typeface="+mn-ea"/>
              </a:endParaRPr>
            </a:p>
            <a:p>
              <a:pPr marL="0" lvl="1" indent="685800"/>
              <a:r>
                <a:rPr lang="zh-CN" altLang="en-US" sz="2700" b="1" dirty="0"/>
                <a:t>项目</a:t>
              </a:r>
              <a:r>
                <a:rPr lang="en-US" altLang="zh-CN" sz="2700" b="1" dirty="0"/>
                <a:t>1</a:t>
              </a:r>
              <a:r>
                <a:rPr lang="zh-CN" altLang="en-US" sz="2700" b="1" dirty="0"/>
                <a:t>个以上</a:t>
              </a:r>
            </a:p>
            <a:p>
              <a:pPr marL="0" lvl="1" indent="685800"/>
              <a:endParaRPr lang="zh-CN" altLang="en-US" sz="2700" b="1" dirty="0"/>
            </a:p>
            <a:p>
              <a:pPr marL="0" lvl="1" indent="685800"/>
              <a:r>
                <a:rPr lang="zh-CN" altLang="en-US" sz="2700" b="1" dirty="0"/>
                <a:t>计算机基础（八股文）、复习算法题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554710" y="3202082"/>
              <a:ext cx="2777490" cy="73260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endParaRPr lang="en-US" altLang="zh-CN" sz="2700" b="1" dirty="0">
                <a:latin typeface="+mn-ea"/>
                <a:cs typeface="+mn-ea"/>
                <a:sym typeface="+mn-ea"/>
              </a:endParaRPr>
            </a:p>
            <a:p>
              <a:pPr algn="l"/>
              <a:endParaRPr lang="en-US" altLang="zh-CN" sz="2700" b="1" dirty="0">
                <a:latin typeface="+mn-ea"/>
                <a:cs typeface="+mn-ea"/>
                <a:sym typeface="+mn-ea"/>
              </a:endParaRPr>
            </a:p>
            <a:p>
              <a:r>
                <a:rPr lang="en-US" altLang="zh-CN" sz="2700" b="1" dirty="0">
                  <a:sym typeface="+mn-ea"/>
                </a:rPr>
                <a:t>3</a:t>
              </a:r>
              <a:r>
                <a:rPr lang="zh-CN" altLang="en-US" sz="2700" b="1" dirty="0">
                  <a:sym typeface="+mn-ea"/>
                </a:rPr>
                <a:t>个月</a:t>
              </a:r>
              <a:endParaRPr lang="en-US" altLang="zh-CN" sz="2700" b="1" dirty="0">
                <a:sym typeface="+mn-ea"/>
              </a:endParaRPr>
            </a:p>
            <a:p>
              <a:endParaRPr lang="en-US" sz="2700" b="1" dirty="0">
                <a:sym typeface="+mn-ea"/>
              </a:endParaRPr>
            </a:p>
            <a:p>
              <a:r>
                <a:rPr lang="en-US" altLang="zh-CN" sz="2700" b="1" dirty="0">
                  <a:sym typeface="+mn-ea"/>
                </a:rPr>
                <a:t>1</a:t>
              </a:r>
              <a:r>
                <a:rPr lang="zh-CN" altLang="en-US" sz="2700" b="1" dirty="0">
                  <a:sym typeface="+mn-ea"/>
                </a:rPr>
                <a:t>个月</a:t>
              </a:r>
            </a:p>
            <a:p>
              <a:pPr marL="0" lvl="1" indent="685800"/>
              <a:endParaRPr lang="en-US" altLang="zh-CN" sz="2700" b="1" dirty="0">
                <a:sym typeface="+mn-ea"/>
              </a:endParaRPr>
            </a:p>
            <a:p>
              <a:r>
                <a:rPr lang="en-US" altLang="zh-CN" sz="2700" b="1" dirty="0">
                  <a:sym typeface="+mn-ea"/>
                </a:rPr>
                <a:t>2</a:t>
              </a:r>
              <a:r>
                <a:rPr lang="zh-CN" altLang="en-US" sz="2700" b="1" dirty="0">
                  <a:sym typeface="+mn-ea"/>
                </a:rPr>
                <a:t>个月</a:t>
              </a:r>
              <a:endParaRPr lang="en-US" altLang="en-US" sz="2700" b="1" dirty="0">
                <a:sym typeface="+mn-ea"/>
              </a:endParaRPr>
            </a:p>
            <a:p>
              <a:pPr marL="0" lvl="1" indent="685800"/>
              <a:endParaRPr lang="en-US" altLang="zh-CN" sz="2700" b="1" dirty="0">
                <a:sym typeface="+mn-ea"/>
              </a:endParaRPr>
            </a:p>
            <a:p>
              <a:r>
                <a:rPr lang="en-US" altLang="zh-CN" sz="2700" b="1" dirty="0">
                  <a:sym typeface="+mn-ea"/>
                </a:rPr>
                <a:t>2-3</a:t>
              </a:r>
              <a:r>
                <a:rPr lang="zh-CN" altLang="en-US" sz="2700" b="1" dirty="0">
                  <a:sym typeface="+mn-ea"/>
                </a:rPr>
                <a:t>个月</a:t>
              </a:r>
              <a:endParaRPr lang="en-US" altLang="zh-CN" sz="2700" b="1" dirty="0"/>
            </a:p>
            <a:p>
              <a:endParaRPr lang="en-US" altLang="zh-CN" sz="2700" b="1" dirty="0"/>
            </a:p>
            <a:p>
              <a:r>
                <a:rPr lang="en-US" altLang="zh-CN" sz="2700" b="1" dirty="0"/>
                <a:t>2-3</a:t>
              </a:r>
              <a:r>
                <a:rPr lang="zh-CN" altLang="en-US" sz="2700" b="1" dirty="0"/>
                <a:t>个月</a:t>
              </a:r>
              <a:endParaRPr lang="en-US" altLang="zh-CN" sz="2700" b="1" dirty="0"/>
            </a:p>
            <a:p>
              <a:endParaRPr lang="en-US" altLang="zh-CN" sz="2700" b="1" dirty="0"/>
            </a:p>
            <a:p>
              <a:r>
                <a:rPr lang="en-US" altLang="zh-CN" sz="2700" b="1" dirty="0">
                  <a:sym typeface="+mn-ea"/>
                </a:rPr>
                <a:t>1-2</a:t>
              </a:r>
              <a:r>
                <a:rPr lang="zh-CN" altLang="en-US" sz="2700" b="1" dirty="0">
                  <a:sym typeface="+mn-ea"/>
                </a:rPr>
                <a:t>个月</a:t>
              </a:r>
            </a:p>
          </p:txBody>
        </p:sp>
      </p:grp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633340" y="472306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6463068" y="4770781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493882" y="8911548"/>
            <a:ext cx="59634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</a:t>
            </a:r>
            <a:r>
              <a:rPr lang="zh-CN" altLang="en-US" sz="3300" dirty="0">
                <a:sym typeface="+mn-ea"/>
              </a:rPr>
              <a:t>技术面试中，你应该怎么做</a:t>
            </a:r>
            <a:r>
              <a:rPr lang="en-US" altLang="zh-CN" sz="3300" dirty="0">
                <a:sym typeface="+mn-ea"/>
              </a:rPr>
              <a:t>-6</a:t>
            </a:r>
            <a:r>
              <a:rPr lang="en-US" sz="3300" b="1" dirty="0">
                <a:latin typeface="+mj-lt"/>
              </a:rPr>
              <a:t> 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257300" y="3522346"/>
            <a:ext cx="16024860" cy="2365058"/>
          </a:xfrm>
        </p:spPr>
        <p:txBody>
          <a:bodyPr/>
          <a:lstStyle/>
          <a:p>
            <a:r>
              <a:rPr lang="zh-CN" altLang="en-US" dirty="0"/>
              <a:t>需要注意的是，引导面试官是必须的，但是这必须建立在你熟悉你所引导的内容的基础上。如果你不熟悉，那可能是</a:t>
            </a:r>
            <a:r>
              <a:rPr lang="zh-CN" altLang="en-US" dirty="0">
                <a:solidFill>
                  <a:srgbClr val="FF0000"/>
                </a:solidFill>
              </a:rPr>
              <a:t>适得其反</a:t>
            </a:r>
            <a:r>
              <a:rPr lang="zh-CN" altLang="en-US" dirty="0"/>
              <a:t>的。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493882" y="8911548"/>
            <a:ext cx="59634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技术面试中，你应该怎么做</a:t>
            </a:r>
            <a:r>
              <a:rPr lang="en-US" altLang="zh-CN" sz="3300" dirty="0">
                <a:sym typeface="+mn-ea"/>
              </a:rPr>
              <a:t>-7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257301" y="2069783"/>
            <a:ext cx="7396163" cy="5835015"/>
          </a:xfrm>
        </p:spPr>
        <p:txBody>
          <a:bodyPr/>
          <a:lstStyle/>
          <a:p>
            <a:r>
              <a:rPr lang="zh-CN" altLang="en-US" dirty="0"/>
              <a:t>面试的反问环节，通常是走过场的，不要暴露太多个人信息，比如喜好、性格等。举个例子，你无意间透露自己喜欢吃咸豆腐脑，但面试官爱吃甜的，怎么办？尴不尴尬？</a:t>
            </a:r>
            <a:endParaRPr lang="zh-CN" altLang="en-US" strike="sngStrike" dirty="0"/>
          </a:p>
        </p:txBody>
      </p:sp>
      <p:sp>
        <p:nvSpPr>
          <p:cNvPr id="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003156" y="2069783"/>
            <a:ext cx="7468553" cy="594455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00" dirty="0"/>
              <a:t>建议问一些无关痛痒又加分的问题，比如组里做什么？如果我加入组里，我大概率会做什么？您怎么看</a:t>
            </a:r>
            <a:r>
              <a:rPr lang="en-US" altLang="zh-CN" sz="4200" dirty="0"/>
              <a:t>xxx</a:t>
            </a:r>
            <a:r>
              <a:rPr lang="zh-CN" altLang="en-US" sz="4200" dirty="0"/>
              <a:t>技术（最好是组里用的）？您怎么学的？您平时看什么源码？</a:t>
            </a:r>
            <a:r>
              <a:rPr lang="zh-CN" altLang="en-US" sz="4200" strike="sngStrike" dirty="0"/>
              <a:t>您玩原神吗？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493882" y="8911548"/>
            <a:ext cx="59634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ym typeface="+mn-ea"/>
              </a:rPr>
              <a:t>技术面试中，你</a:t>
            </a:r>
            <a:r>
              <a:rPr lang="zh-CN" altLang="en-US" sz="3300" dirty="0">
                <a:solidFill>
                  <a:srgbClr val="FF0000"/>
                </a:solidFill>
                <a:sym typeface="+mn-ea"/>
              </a:rPr>
              <a:t>不该怎么做</a:t>
            </a:r>
            <a:r>
              <a:rPr lang="en-US" altLang="zh-CN" sz="3300" dirty="0">
                <a:sym typeface="+mn-ea"/>
              </a:rPr>
              <a:t>-1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203960" y="2267903"/>
            <a:ext cx="7519035" cy="5638800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最好最好不要和面试官撕破脸皮，也就是不要互怼。对于一个手握话语权的坏人，他会在他能力许可的范围内，用尽所有办法去难为你。撕破脸皮一定要三思。</a:t>
            </a:r>
          </a:p>
        </p:txBody>
      </p:sp>
      <p:sp>
        <p:nvSpPr>
          <p:cNvPr id="2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748838" y="2157413"/>
            <a:ext cx="8149590" cy="5560695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200" dirty="0"/>
              <a:t>2. </a:t>
            </a:r>
            <a:r>
              <a:rPr lang="zh-CN" altLang="en-US" sz="4200" dirty="0"/>
              <a:t>面试后的反问环节，不要问加班。说真的，没人愿意加班，谁都想早点走，可是大环境确实不允许。你问加班或不问，该加总要加，问只会显得你矫情。（当然，如果你实力强到大公司抢着要你，那就另说了）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1493882" y="8911548"/>
            <a:ext cx="59634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</a:t>
            </a:r>
            <a:r>
              <a:rPr lang="zh-CN" altLang="en-US" sz="3300" dirty="0">
                <a:sym typeface="+mn-ea"/>
              </a:rPr>
              <a:t>技术面试中，你</a:t>
            </a:r>
            <a:r>
              <a:rPr lang="zh-CN" altLang="en-US" sz="3300" dirty="0">
                <a:solidFill>
                  <a:srgbClr val="FF0000"/>
                </a:solidFill>
                <a:sym typeface="+mn-ea"/>
              </a:rPr>
              <a:t>不该怎么做</a:t>
            </a:r>
            <a:r>
              <a:rPr lang="en-US" altLang="zh-CN" sz="3300" dirty="0">
                <a:sym typeface="+mn-ea"/>
              </a:rPr>
              <a:t>-2</a:t>
            </a:r>
            <a:r>
              <a:rPr lang="en-US" sz="3300" b="1" dirty="0">
                <a:latin typeface="+mj-lt"/>
              </a:rPr>
              <a:t> 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358075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257300" y="1936433"/>
            <a:ext cx="16377285" cy="6160770"/>
          </a:xfrm>
        </p:spPr>
        <p:txBody>
          <a:bodyPr>
            <a:norm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最重要最重要，也是非常多人踩雷的问题</a:t>
            </a:r>
            <a:r>
              <a:rPr lang="en-US" altLang="zh-CN" dirty="0"/>
              <a:t>——</a:t>
            </a:r>
            <a:r>
              <a:rPr lang="zh-CN" altLang="en-US" dirty="0"/>
              <a:t>不要问面试评价！理由如下：</a:t>
            </a:r>
            <a:endParaRPr lang="en-US" altLang="zh-CN" dirty="0"/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根据很多公司的规定，面试不能透露评价，问评价从规定上来说是有些难为人的。</a:t>
            </a:r>
            <a:endParaRPr lang="en-US" altLang="zh-CN" dirty="0"/>
          </a:p>
          <a:p>
            <a:pPr lvl="1"/>
            <a:r>
              <a:rPr lang="en-US" altLang="zh-CN" dirty="0"/>
              <a:t>2. </a:t>
            </a:r>
            <a:r>
              <a:rPr lang="zh-CN" altLang="en-US" dirty="0"/>
              <a:t>你面试好、不好，其实心里应该有答案。问评价会显得你自己心里一点数都没有。</a:t>
            </a:r>
            <a:endParaRPr lang="en-US" altLang="zh-CN" dirty="0"/>
          </a:p>
          <a:p>
            <a:pPr lvl="1"/>
            <a:r>
              <a:rPr lang="en-US" altLang="zh-CN" dirty="0"/>
              <a:t>3. </a:t>
            </a:r>
            <a:r>
              <a:rPr lang="zh-CN" altLang="en-US" dirty="0"/>
              <a:t>回答这些问题很难。面的好不需要问，问了显得你太装，太轻浮；面的不好又很难回答你，要照顾你的情绪，又不能骗你，太累。</a:t>
            </a:r>
          </a:p>
          <a:p>
            <a:pPr marL="685800" lvl="1" indent="0">
              <a:buNone/>
            </a:pPr>
            <a:r>
              <a:rPr lang="zh-CN" altLang="en-US" dirty="0"/>
              <a:t>（如果直说，可能会被投诉，或被挂在网上骂；如果骗你，也会被骂，比如“</a:t>
            </a:r>
            <a:r>
              <a:rPr lang="en-US" altLang="zh-CN" dirty="0"/>
              <a:t>xxx</a:t>
            </a:r>
            <a:r>
              <a:rPr lang="zh-CN" altLang="en-US" dirty="0"/>
              <a:t>公司的面试官说我面的好，反手就把我挂了，家人们谁懂啊？”）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18"/>
          <p:cNvSpPr/>
          <p:nvPr/>
        </p:nvSpPr>
        <p:spPr>
          <a:xfrm>
            <a:off x="914401" y="1086803"/>
            <a:ext cx="5904548" cy="7492365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1469053" y="1086803"/>
            <a:ext cx="6523673" cy="7569518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7791" y="-47625"/>
            <a:ext cx="303848" cy="1033272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/>
          <p:cNvSpPr txBox="1"/>
          <p:nvPr/>
        </p:nvSpPr>
        <p:spPr>
          <a:xfrm>
            <a:off x="3358976" y="8911548"/>
            <a:ext cx="22333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>
                <a:latin typeface="+mj-lt"/>
              </a:rPr>
              <a:t>- </a:t>
            </a:r>
            <a:r>
              <a:rPr lang="zh-CN" altLang="en-US" sz="3300" dirty="0">
                <a:solidFill>
                  <a:srgbClr val="FF0000"/>
                </a:solidFill>
                <a:sym typeface="+mn-ea"/>
              </a:rPr>
              <a:t>资料分享</a:t>
            </a:r>
            <a:r>
              <a:rPr lang="en-US" sz="3300" b="1" dirty="0">
                <a:latin typeface="+mj-lt"/>
              </a:rPr>
              <a:t>-</a:t>
            </a:r>
          </a:p>
        </p:txBody>
      </p:sp>
      <p:grpSp>
        <p:nvGrpSpPr>
          <p:cNvPr id="29" name="Group 8"/>
          <p:cNvGrpSpPr/>
          <p:nvPr/>
        </p:nvGrpSpPr>
        <p:grpSpPr>
          <a:xfrm>
            <a:off x="8778154" y="1764792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32" name="Group 12"/>
          <p:cNvGrpSpPr/>
          <p:nvPr/>
        </p:nvGrpSpPr>
        <p:grpSpPr>
          <a:xfrm rot="10800000">
            <a:off x="8786164" y="7519013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3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5" name="L 形 34"/>
          <p:cNvSpPr/>
          <p:nvPr/>
        </p:nvSpPr>
        <p:spPr>
          <a:xfrm rot="2647777">
            <a:off x="243767" y="458971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7621308" y="4636478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1038225" y="1169671"/>
            <a:ext cx="7528560" cy="7175183"/>
          </a:xfrm>
        </p:spPr>
        <p:txBody>
          <a:bodyPr/>
          <a:lstStyle/>
          <a:p>
            <a:r>
              <a:rPr lang="zh-CN" altLang="en-US" dirty="0"/>
              <a:t>我整理了所有我推荐的学习资源，涵盖了大部分的学习内容，相信可以对大家有一定的帮助。</a:t>
            </a:r>
            <a:endParaRPr lang="en-US" altLang="zh-CN" dirty="0"/>
          </a:p>
          <a:p>
            <a:r>
              <a:rPr lang="zh-CN" altLang="en-US" dirty="0"/>
              <a:t>具体链接如下：</a:t>
            </a:r>
            <a:r>
              <a:rPr lang="en-US" altLang="zh-CN" dirty="0"/>
              <a:t>https://www.yuque.com/jining-crusk/hwxqv9/wp3bzngreutxrqti?singleDoc# 《</a:t>
            </a:r>
            <a:r>
              <a:rPr lang="zh-CN" altLang="en-US" dirty="0"/>
              <a:t>就业分享会</a:t>
            </a:r>
            <a:r>
              <a:rPr lang="en-US" altLang="zh-CN" dirty="0"/>
              <a:t>_</a:t>
            </a:r>
            <a:r>
              <a:rPr lang="en-US" altLang="zh-CN" dirty="0" err="1"/>
              <a:t>zjn</a:t>
            </a:r>
            <a:r>
              <a:rPr lang="en-US" altLang="zh-CN" dirty="0"/>
              <a:t>_</a:t>
            </a:r>
            <a:r>
              <a:rPr lang="zh-CN" altLang="en-US" dirty="0"/>
              <a:t>资料汇总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481" y="2297431"/>
            <a:ext cx="6047423" cy="6047423"/>
          </a:xfrm>
          <a:prstGeom prst="rect">
            <a:avLst/>
          </a:prstGeom>
        </p:spPr>
      </p:pic>
      <p:sp>
        <p:nvSpPr>
          <p:cNvPr id="2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287125" y="1280160"/>
            <a:ext cx="5869305" cy="1017270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200" dirty="0"/>
              <a:t>也可扫码：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2" grpId="0" bldLvl="0" animBg="1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5216475" y="7126206"/>
            <a:ext cx="7745802" cy="1993557"/>
          </a:xfrm>
          <a:custGeom>
            <a:avLst/>
            <a:gdLst>
              <a:gd name="connsiteX0" fmla="*/ 2311241 w 7105650"/>
              <a:gd name="connsiteY0" fmla="*/ 1829276 h 1828800"/>
              <a:gd name="connsiteX1" fmla="*/ 915829 w 7105650"/>
              <a:gd name="connsiteY1" fmla="*/ 1602581 h 1828800"/>
              <a:gd name="connsiteX2" fmla="*/ 7144 w 7105650"/>
              <a:gd name="connsiteY2" fmla="*/ 1273016 h 1828800"/>
              <a:gd name="connsiteX3" fmla="*/ 54769 w 7105650"/>
              <a:gd name="connsiteY3" fmla="*/ 1169194 h 1828800"/>
              <a:gd name="connsiteX4" fmla="*/ 950119 w 7105650"/>
              <a:gd name="connsiteY4" fmla="*/ 1493044 h 1828800"/>
              <a:gd name="connsiteX5" fmla="*/ 2689384 w 7105650"/>
              <a:gd name="connsiteY5" fmla="*/ 1688306 h 1828800"/>
              <a:gd name="connsiteX6" fmla="*/ 3894296 w 7105650"/>
              <a:gd name="connsiteY6" fmla="*/ 1125379 h 1828800"/>
              <a:gd name="connsiteX7" fmla="*/ 7090886 w 7105650"/>
              <a:gd name="connsiteY7" fmla="*/ 7144 h 1828800"/>
              <a:gd name="connsiteX8" fmla="*/ 7099459 w 7105650"/>
              <a:gd name="connsiteY8" fmla="*/ 121444 h 1828800"/>
              <a:gd name="connsiteX9" fmla="*/ 3956209 w 7105650"/>
              <a:gd name="connsiteY9" fmla="*/ 1221581 h 1828800"/>
              <a:gd name="connsiteX10" fmla="*/ 2706529 w 7105650"/>
              <a:gd name="connsiteY10" fmla="*/ 1801654 h 1828800"/>
              <a:gd name="connsiteX11" fmla="*/ 2311241 w 7105650"/>
              <a:gd name="connsiteY11" fmla="*/ 182927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05650" h="1828800">
                <a:moveTo>
                  <a:pt x="2311241" y="1829276"/>
                </a:moveTo>
                <a:cubicBezTo>
                  <a:pt x="1813084" y="1829276"/>
                  <a:pt x="1295876" y="1713071"/>
                  <a:pt x="915829" y="1602581"/>
                </a:cubicBezTo>
                <a:cubicBezTo>
                  <a:pt x="394811" y="1451134"/>
                  <a:pt x="10954" y="1274921"/>
                  <a:pt x="7144" y="1273016"/>
                </a:cubicBezTo>
                <a:lnTo>
                  <a:pt x="54769" y="1169194"/>
                </a:lnTo>
                <a:cubicBezTo>
                  <a:pt x="58579" y="1171099"/>
                  <a:pt x="436721" y="1343501"/>
                  <a:pt x="950119" y="1493044"/>
                </a:cubicBezTo>
                <a:cubicBezTo>
                  <a:pt x="1420654" y="1630204"/>
                  <a:pt x="2105502" y="1775936"/>
                  <a:pt x="2689384" y="1688306"/>
                </a:cubicBezTo>
                <a:cubicBezTo>
                  <a:pt x="3117057" y="1624489"/>
                  <a:pt x="3477102" y="1393031"/>
                  <a:pt x="3894296" y="1125379"/>
                </a:cubicBezTo>
                <a:cubicBezTo>
                  <a:pt x="4589622" y="679609"/>
                  <a:pt x="5454492" y="124301"/>
                  <a:pt x="7090886" y="7144"/>
                </a:cubicBezTo>
                <a:lnTo>
                  <a:pt x="7099459" y="121444"/>
                </a:lnTo>
                <a:cubicBezTo>
                  <a:pt x="5491639" y="235744"/>
                  <a:pt x="4640104" y="782479"/>
                  <a:pt x="3956209" y="1221581"/>
                </a:cubicBezTo>
                <a:cubicBezTo>
                  <a:pt x="3527584" y="1496854"/>
                  <a:pt x="3158014" y="1734026"/>
                  <a:pt x="2706529" y="1801654"/>
                </a:cubicBezTo>
                <a:cubicBezTo>
                  <a:pt x="2576989" y="1820704"/>
                  <a:pt x="2444591" y="1829276"/>
                  <a:pt x="2311241" y="18292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grpSp>
        <p:nvGrpSpPr>
          <p:cNvPr id="56" name="Group 55"/>
          <p:cNvGrpSpPr/>
          <p:nvPr/>
        </p:nvGrpSpPr>
        <p:grpSpPr>
          <a:xfrm>
            <a:off x="1" y="4827386"/>
            <a:ext cx="3415007" cy="5457363"/>
            <a:chOff x="0" y="6436459"/>
            <a:chExt cx="4553934" cy="7277431"/>
          </a:xfrm>
        </p:grpSpPr>
        <p:sp>
          <p:nvSpPr>
            <p:cNvPr id="5" name="Freeform: Shape 4"/>
            <p:cNvSpPr/>
            <p:nvPr/>
          </p:nvSpPr>
          <p:spPr>
            <a:xfrm>
              <a:off x="96922" y="11000084"/>
              <a:ext cx="2783036" cy="2713806"/>
            </a:xfrm>
            <a:custGeom>
              <a:avLst/>
              <a:gdLst>
                <a:gd name="connsiteX0" fmla="*/ 7144 w 1914525"/>
                <a:gd name="connsiteY0" fmla="*/ 7144 h 1866900"/>
                <a:gd name="connsiteX1" fmla="*/ 135731 w 1914525"/>
                <a:gd name="connsiteY1" fmla="*/ 1862614 h 1866900"/>
                <a:gd name="connsiteX2" fmla="*/ 1915954 w 1914525"/>
                <a:gd name="connsiteY2" fmla="*/ 1862614 h 1866900"/>
                <a:gd name="connsiteX3" fmla="*/ 1766411 w 1914525"/>
                <a:gd name="connsiteY3" fmla="*/ 743426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525" h="1866900">
                  <a:moveTo>
                    <a:pt x="7144" y="7144"/>
                  </a:moveTo>
                  <a:lnTo>
                    <a:pt x="135731" y="1862614"/>
                  </a:lnTo>
                  <a:lnTo>
                    <a:pt x="1915954" y="1862614"/>
                  </a:lnTo>
                  <a:lnTo>
                    <a:pt x="1766411" y="743426"/>
                  </a:lnTo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81692" y="7451366"/>
              <a:ext cx="4472242" cy="5081464"/>
            </a:xfrm>
            <a:custGeom>
              <a:avLst/>
              <a:gdLst>
                <a:gd name="connsiteX0" fmla="*/ 2958941 w 3076575"/>
                <a:gd name="connsiteY0" fmla="*/ 1871186 h 3495675"/>
                <a:gd name="connsiteX1" fmla="*/ 2725579 w 3076575"/>
                <a:gd name="connsiteY1" fmla="*/ 2044541 h 3495675"/>
                <a:gd name="connsiteX2" fmla="*/ 2576989 w 3076575"/>
                <a:gd name="connsiteY2" fmla="*/ 2108359 h 3495675"/>
                <a:gd name="connsiteX3" fmla="*/ 2595086 w 3076575"/>
                <a:gd name="connsiteY3" fmla="*/ 2382679 h 3495675"/>
                <a:gd name="connsiteX4" fmla="*/ 2448401 w 3076575"/>
                <a:gd name="connsiteY4" fmla="*/ 2880836 h 3495675"/>
                <a:gd name="connsiteX5" fmla="*/ 2448401 w 3076575"/>
                <a:gd name="connsiteY5" fmla="*/ 2880836 h 3495675"/>
                <a:gd name="connsiteX6" fmla="*/ 1788319 w 3076575"/>
                <a:gd name="connsiteY6" fmla="*/ 3472339 h 3495675"/>
                <a:gd name="connsiteX7" fmla="*/ 1617821 w 3076575"/>
                <a:gd name="connsiteY7" fmla="*/ 3494246 h 3495675"/>
                <a:gd name="connsiteX8" fmla="*/ 987266 w 3076575"/>
                <a:gd name="connsiteY8" fmla="*/ 3494246 h 3495675"/>
                <a:gd name="connsiteX9" fmla="*/ 7144 w 3076575"/>
                <a:gd name="connsiteY9" fmla="*/ 2299811 h 3495675"/>
                <a:gd name="connsiteX10" fmla="*/ 7144 w 3076575"/>
                <a:gd name="connsiteY10" fmla="*/ 987266 h 3495675"/>
                <a:gd name="connsiteX11" fmla="*/ 987266 w 3076575"/>
                <a:gd name="connsiteY11" fmla="*/ 7144 h 3495675"/>
                <a:gd name="connsiteX12" fmla="*/ 1617821 w 3076575"/>
                <a:gd name="connsiteY12" fmla="*/ 7144 h 3495675"/>
                <a:gd name="connsiteX13" fmla="*/ 2253139 w 3076575"/>
                <a:gd name="connsiteY13" fmla="*/ 242411 h 3495675"/>
                <a:gd name="connsiteX14" fmla="*/ 2255044 w 3076575"/>
                <a:gd name="connsiteY14" fmla="*/ 243364 h 3495675"/>
                <a:gd name="connsiteX15" fmla="*/ 2446496 w 3076575"/>
                <a:gd name="connsiteY15" fmla="*/ 489109 h 3495675"/>
                <a:gd name="connsiteX16" fmla="*/ 2927509 w 3076575"/>
                <a:gd name="connsiteY16" fmla="*/ 1208246 h 3495675"/>
                <a:gd name="connsiteX17" fmla="*/ 3065621 w 3076575"/>
                <a:gd name="connsiteY17" fmla="*/ 1451134 h 3495675"/>
                <a:gd name="connsiteX18" fmla="*/ 2958941 w 3076575"/>
                <a:gd name="connsiteY18" fmla="*/ 1871186 h 349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575" h="3495675">
                  <a:moveTo>
                    <a:pt x="2958941" y="1871186"/>
                  </a:moveTo>
                  <a:cubicBezTo>
                    <a:pt x="2897029" y="1947386"/>
                    <a:pt x="2816066" y="2005489"/>
                    <a:pt x="2725579" y="2044541"/>
                  </a:cubicBezTo>
                  <a:lnTo>
                    <a:pt x="2576989" y="2108359"/>
                  </a:lnTo>
                  <a:lnTo>
                    <a:pt x="2595086" y="2382679"/>
                  </a:lnTo>
                  <a:cubicBezTo>
                    <a:pt x="2581751" y="2548414"/>
                    <a:pt x="2530316" y="2721769"/>
                    <a:pt x="2448401" y="2880836"/>
                  </a:cubicBezTo>
                  <a:cubicBezTo>
                    <a:pt x="2448401" y="2880836"/>
                    <a:pt x="2448401" y="2880836"/>
                    <a:pt x="2448401" y="2880836"/>
                  </a:cubicBezTo>
                  <a:cubicBezTo>
                    <a:pt x="2303621" y="3163729"/>
                    <a:pt x="2065496" y="3400901"/>
                    <a:pt x="1788319" y="3472339"/>
                  </a:cubicBezTo>
                  <a:cubicBezTo>
                    <a:pt x="1733074" y="3486626"/>
                    <a:pt x="1675924" y="3494246"/>
                    <a:pt x="1617821" y="3494246"/>
                  </a:cubicBezTo>
                  <a:lnTo>
                    <a:pt x="987266" y="3494246"/>
                  </a:lnTo>
                  <a:cubicBezTo>
                    <a:pt x="448151" y="3493294"/>
                    <a:pt x="7144" y="2838926"/>
                    <a:pt x="7144" y="2299811"/>
                  </a:cubicBezTo>
                  <a:lnTo>
                    <a:pt x="7144" y="987266"/>
                  </a:lnTo>
                  <a:cubicBezTo>
                    <a:pt x="7144" y="448151"/>
                    <a:pt x="448151" y="7144"/>
                    <a:pt x="987266" y="7144"/>
                  </a:cubicBezTo>
                  <a:lnTo>
                    <a:pt x="1617821" y="7144"/>
                  </a:lnTo>
                  <a:cubicBezTo>
                    <a:pt x="1859756" y="7144"/>
                    <a:pt x="2081689" y="95726"/>
                    <a:pt x="2253139" y="242411"/>
                  </a:cubicBezTo>
                  <a:cubicBezTo>
                    <a:pt x="2254091" y="242411"/>
                    <a:pt x="2254091" y="243364"/>
                    <a:pt x="2255044" y="243364"/>
                  </a:cubicBezTo>
                  <a:cubicBezTo>
                    <a:pt x="2343626" y="302419"/>
                    <a:pt x="2409349" y="389096"/>
                    <a:pt x="2446496" y="489109"/>
                  </a:cubicBezTo>
                  <a:cubicBezTo>
                    <a:pt x="2545556" y="758666"/>
                    <a:pt x="2712244" y="995839"/>
                    <a:pt x="2927509" y="1208246"/>
                  </a:cubicBezTo>
                  <a:cubicBezTo>
                    <a:pt x="2995136" y="1274921"/>
                    <a:pt x="3044666" y="1358741"/>
                    <a:pt x="3065621" y="1451134"/>
                  </a:cubicBezTo>
                  <a:cubicBezTo>
                    <a:pt x="3098959" y="1601629"/>
                    <a:pt x="3058954" y="1748314"/>
                    <a:pt x="2958941" y="1871186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871650" y="9082419"/>
              <a:ext cx="415379" cy="512300"/>
            </a:xfrm>
            <a:custGeom>
              <a:avLst/>
              <a:gdLst>
                <a:gd name="connsiteX0" fmla="*/ 285274 w 285750"/>
                <a:gd name="connsiteY0" fmla="*/ 180499 h 352425"/>
                <a:gd name="connsiteX1" fmla="*/ 146209 w 285750"/>
                <a:gd name="connsiteY1" fmla="*/ 353854 h 352425"/>
                <a:gd name="connsiteX2" fmla="*/ 7144 w 285750"/>
                <a:gd name="connsiteY2" fmla="*/ 180499 h 352425"/>
                <a:gd name="connsiteX3" fmla="*/ 146209 w 285750"/>
                <a:gd name="connsiteY3" fmla="*/ 7144 h 352425"/>
                <a:gd name="connsiteX4" fmla="*/ 285274 w 285750"/>
                <a:gd name="connsiteY4" fmla="*/ 18049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352425">
                  <a:moveTo>
                    <a:pt x="285274" y="180499"/>
                  </a:moveTo>
                  <a:cubicBezTo>
                    <a:pt x="285274" y="276240"/>
                    <a:pt x="223012" y="353854"/>
                    <a:pt x="146209" y="353854"/>
                  </a:cubicBezTo>
                  <a:cubicBezTo>
                    <a:pt x="69405" y="353854"/>
                    <a:pt x="7144" y="276240"/>
                    <a:pt x="7144" y="180499"/>
                  </a:cubicBezTo>
                  <a:cubicBezTo>
                    <a:pt x="7144" y="84758"/>
                    <a:pt x="69405" y="7144"/>
                    <a:pt x="146209" y="7144"/>
                  </a:cubicBezTo>
                  <a:cubicBezTo>
                    <a:pt x="223012" y="7144"/>
                    <a:pt x="285274" y="84758"/>
                    <a:pt x="285274" y="180499"/>
                  </a:cubicBezTo>
                  <a:close/>
                </a:path>
              </a:pathLst>
            </a:custGeom>
            <a:solidFill>
              <a:srgbClr val="1B14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2574472" y="8664780"/>
              <a:ext cx="595376" cy="401533"/>
            </a:xfrm>
            <a:custGeom>
              <a:avLst/>
              <a:gdLst>
                <a:gd name="connsiteX0" fmla="*/ 377316 w 409575"/>
                <a:gd name="connsiteY0" fmla="*/ 138239 h 276225"/>
                <a:gd name="connsiteX1" fmla="*/ 99186 w 409575"/>
                <a:gd name="connsiteY1" fmla="*/ 268731 h 276225"/>
                <a:gd name="connsiteX2" fmla="*/ 22034 w 409575"/>
                <a:gd name="connsiteY2" fmla="*/ 241109 h 276225"/>
                <a:gd name="connsiteX3" fmla="*/ 12509 w 409575"/>
                <a:gd name="connsiteY3" fmla="*/ 220154 h 276225"/>
                <a:gd name="connsiteX4" fmla="*/ 40131 w 409575"/>
                <a:gd name="connsiteY4" fmla="*/ 143001 h 276225"/>
                <a:gd name="connsiteX5" fmla="*/ 318261 w 409575"/>
                <a:gd name="connsiteY5" fmla="*/ 12509 h 276225"/>
                <a:gd name="connsiteX6" fmla="*/ 395414 w 409575"/>
                <a:gd name="connsiteY6" fmla="*/ 40131 h 276225"/>
                <a:gd name="connsiteX7" fmla="*/ 404939 w 409575"/>
                <a:gd name="connsiteY7" fmla="*/ 61086 h 276225"/>
                <a:gd name="connsiteX8" fmla="*/ 377316 w 409575"/>
                <a:gd name="connsiteY8" fmla="*/ 13823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276225">
                  <a:moveTo>
                    <a:pt x="377316" y="138239"/>
                  </a:moveTo>
                  <a:lnTo>
                    <a:pt x="99186" y="268731"/>
                  </a:lnTo>
                  <a:cubicBezTo>
                    <a:pt x="70611" y="282066"/>
                    <a:pt x="35369" y="269684"/>
                    <a:pt x="22034" y="241109"/>
                  </a:cubicBezTo>
                  <a:lnTo>
                    <a:pt x="12509" y="220154"/>
                  </a:lnTo>
                  <a:cubicBezTo>
                    <a:pt x="-826" y="191579"/>
                    <a:pt x="11556" y="156336"/>
                    <a:pt x="40131" y="143001"/>
                  </a:cubicBezTo>
                  <a:lnTo>
                    <a:pt x="318261" y="12509"/>
                  </a:lnTo>
                  <a:cubicBezTo>
                    <a:pt x="346836" y="-826"/>
                    <a:pt x="382079" y="11556"/>
                    <a:pt x="395414" y="40131"/>
                  </a:cubicBezTo>
                  <a:lnTo>
                    <a:pt x="404939" y="61086"/>
                  </a:lnTo>
                  <a:cubicBezTo>
                    <a:pt x="419226" y="90614"/>
                    <a:pt x="406844" y="124904"/>
                    <a:pt x="377316" y="138239"/>
                  </a:cubicBezTo>
                  <a:close/>
                </a:path>
              </a:pathLst>
            </a:custGeom>
            <a:solidFill>
              <a:srgbClr val="050C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58140" y="6659378"/>
              <a:ext cx="3239953" cy="1813820"/>
            </a:xfrm>
            <a:custGeom>
              <a:avLst/>
              <a:gdLst>
                <a:gd name="connsiteX0" fmla="*/ 2229326 w 2228850"/>
                <a:gd name="connsiteY0" fmla="*/ 253841 h 1247775"/>
                <a:gd name="connsiteX1" fmla="*/ 1482566 w 2228850"/>
                <a:gd name="connsiteY1" fmla="*/ 1213961 h 1247775"/>
                <a:gd name="connsiteX2" fmla="*/ 1378744 w 2228850"/>
                <a:gd name="connsiteY2" fmla="*/ 1240631 h 1247775"/>
                <a:gd name="connsiteX3" fmla="*/ 2037874 w 2228850"/>
                <a:gd name="connsiteY3" fmla="*/ 307181 h 1247775"/>
                <a:gd name="connsiteX4" fmla="*/ 2006441 w 2228850"/>
                <a:gd name="connsiteY4" fmla="*/ 61436 h 1247775"/>
                <a:gd name="connsiteX5" fmla="*/ 7144 w 2228850"/>
                <a:gd name="connsiteY5" fmla="*/ 571024 h 1247775"/>
                <a:gd name="connsiteX6" fmla="*/ 93821 w 2228850"/>
                <a:gd name="connsiteY6" fmla="*/ 544354 h 1247775"/>
                <a:gd name="connsiteX7" fmla="*/ 2196941 w 2228850"/>
                <a:gd name="connsiteY7" fmla="*/ 7144 h 1247775"/>
                <a:gd name="connsiteX8" fmla="*/ 2229326 w 2228850"/>
                <a:gd name="connsiteY8" fmla="*/ 253841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8850" h="1247775">
                  <a:moveTo>
                    <a:pt x="2229326" y="253841"/>
                  </a:moveTo>
                  <a:cubicBezTo>
                    <a:pt x="2229326" y="695801"/>
                    <a:pt x="1931194" y="1099661"/>
                    <a:pt x="1482566" y="1213961"/>
                  </a:cubicBezTo>
                  <a:lnTo>
                    <a:pt x="1378744" y="1240631"/>
                  </a:lnTo>
                  <a:cubicBezTo>
                    <a:pt x="1777841" y="1098709"/>
                    <a:pt x="2037874" y="719614"/>
                    <a:pt x="2037874" y="307181"/>
                  </a:cubicBezTo>
                  <a:cubicBezTo>
                    <a:pt x="2037874" y="226219"/>
                    <a:pt x="2027396" y="143351"/>
                    <a:pt x="2006441" y="61436"/>
                  </a:cubicBezTo>
                  <a:lnTo>
                    <a:pt x="7144" y="571024"/>
                  </a:lnTo>
                  <a:cubicBezTo>
                    <a:pt x="35719" y="560546"/>
                    <a:pt x="64294" y="551974"/>
                    <a:pt x="93821" y="544354"/>
                  </a:cubicBezTo>
                  <a:lnTo>
                    <a:pt x="2196941" y="7144"/>
                  </a:lnTo>
                  <a:cubicBezTo>
                    <a:pt x="2218849" y="90011"/>
                    <a:pt x="2229326" y="172879"/>
                    <a:pt x="2229326" y="253841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9384" y="9533797"/>
              <a:ext cx="1163060" cy="1163060"/>
            </a:xfrm>
            <a:custGeom>
              <a:avLst/>
              <a:gdLst>
                <a:gd name="connsiteX0" fmla="*/ 796766 w 800100"/>
                <a:gd name="connsiteY0" fmla="*/ 7144 h 800100"/>
                <a:gd name="connsiteX1" fmla="*/ 796766 w 800100"/>
                <a:gd name="connsiteY1" fmla="*/ 103346 h 800100"/>
                <a:gd name="connsiteX2" fmla="*/ 107156 w 800100"/>
                <a:gd name="connsiteY2" fmla="*/ 792956 h 800100"/>
                <a:gd name="connsiteX3" fmla="*/ 7144 w 800100"/>
                <a:gd name="connsiteY3" fmla="*/ 792956 h 800100"/>
                <a:gd name="connsiteX4" fmla="*/ 7144 w 800100"/>
                <a:gd name="connsiteY4" fmla="*/ 696754 h 800100"/>
                <a:gd name="connsiteX5" fmla="*/ 107156 w 800100"/>
                <a:gd name="connsiteY5" fmla="*/ 696754 h 800100"/>
                <a:gd name="connsiteX6" fmla="*/ 796766 w 800100"/>
                <a:gd name="connsiteY6" fmla="*/ 714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0" h="800100">
                  <a:moveTo>
                    <a:pt x="796766" y="7144"/>
                  </a:moveTo>
                  <a:lnTo>
                    <a:pt x="796766" y="103346"/>
                  </a:lnTo>
                  <a:cubicBezTo>
                    <a:pt x="796766" y="484346"/>
                    <a:pt x="488156" y="792956"/>
                    <a:pt x="107156" y="792956"/>
                  </a:cubicBezTo>
                  <a:lnTo>
                    <a:pt x="7144" y="792956"/>
                  </a:lnTo>
                  <a:lnTo>
                    <a:pt x="7144" y="696754"/>
                  </a:lnTo>
                  <a:lnTo>
                    <a:pt x="107156" y="696754"/>
                  </a:lnTo>
                  <a:cubicBezTo>
                    <a:pt x="488156" y="696754"/>
                    <a:pt x="796766" y="388144"/>
                    <a:pt x="796766" y="7144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0" y="6436459"/>
              <a:ext cx="3918404" cy="5967605"/>
            </a:xfrm>
            <a:custGeom>
              <a:avLst/>
              <a:gdLst>
                <a:gd name="connsiteX0" fmla="*/ 2018824 w 2695575"/>
                <a:gd name="connsiteY0" fmla="*/ 2717959 h 4105275"/>
                <a:gd name="connsiteX1" fmla="*/ 1650206 w 2695575"/>
                <a:gd name="connsiteY1" fmla="*/ 2516981 h 4105275"/>
                <a:gd name="connsiteX2" fmla="*/ 1503521 w 2695575"/>
                <a:gd name="connsiteY2" fmla="*/ 2123599 h 4105275"/>
                <a:gd name="connsiteX3" fmla="*/ 1503521 w 2695575"/>
                <a:gd name="connsiteY3" fmla="*/ 1530191 h 4105275"/>
                <a:gd name="connsiteX4" fmla="*/ 2037874 w 2695575"/>
                <a:gd name="connsiteY4" fmla="*/ 1393984 h 4105275"/>
                <a:gd name="connsiteX5" fmla="*/ 2697004 w 2695575"/>
                <a:gd name="connsiteY5" fmla="*/ 460534 h 4105275"/>
                <a:gd name="connsiteX6" fmla="*/ 2665571 w 2695575"/>
                <a:gd name="connsiteY6" fmla="*/ 214789 h 4105275"/>
                <a:gd name="connsiteX7" fmla="*/ 2580799 w 2695575"/>
                <a:gd name="connsiteY7" fmla="*/ 236696 h 4105275"/>
                <a:gd name="connsiteX8" fmla="*/ 2535079 w 2695575"/>
                <a:gd name="connsiteY8" fmla="*/ 12859 h 4105275"/>
                <a:gd name="connsiteX9" fmla="*/ 2206466 w 2695575"/>
                <a:gd name="connsiteY9" fmla="*/ 171926 h 4105275"/>
                <a:gd name="connsiteX10" fmla="*/ 2123599 w 2695575"/>
                <a:gd name="connsiteY10" fmla="*/ 7144 h 4105275"/>
                <a:gd name="connsiteX11" fmla="*/ 2123599 w 2695575"/>
                <a:gd name="connsiteY11" fmla="*/ 7144 h 4105275"/>
                <a:gd name="connsiteX12" fmla="*/ 1472089 w 2695575"/>
                <a:gd name="connsiteY12" fmla="*/ 519589 h 4105275"/>
                <a:gd name="connsiteX13" fmla="*/ 666274 w 2695575"/>
                <a:gd name="connsiteY13" fmla="*/ 724376 h 4105275"/>
                <a:gd name="connsiteX14" fmla="*/ 7144 w 2695575"/>
                <a:gd name="connsiteY14" fmla="*/ 1657826 h 4105275"/>
                <a:gd name="connsiteX15" fmla="*/ 20479 w 2695575"/>
                <a:gd name="connsiteY15" fmla="*/ 1820704 h 4105275"/>
                <a:gd name="connsiteX16" fmla="*/ 20479 w 2695575"/>
                <a:gd name="connsiteY16" fmla="*/ 2827496 h 4105275"/>
                <a:gd name="connsiteX17" fmla="*/ 120491 w 2695575"/>
                <a:gd name="connsiteY17" fmla="*/ 2827496 h 4105275"/>
                <a:gd name="connsiteX18" fmla="*/ 810101 w 2695575"/>
                <a:gd name="connsiteY18" fmla="*/ 2137886 h 4105275"/>
                <a:gd name="connsiteX19" fmla="*/ 810101 w 2695575"/>
                <a:gd name="connsiteY19" fmla="*/ 2123599 h 4105275"/>
                <a:gd name="connsiteX20" fmla="*/ 1268254 w 2695575"/>
                <a:gd name="connsiteY20" fmla="*/ 2123599 h 4105275"/>
                <a:gd name="connsiteX21" fmla="*/ 1268254 w 2695575"/>
                <a:gd name="connsiteY21" fmla="*/ 3402806 h 4105275"/>
                <a:gd name="connsiteX22" fmla="*/ 1693069 w 2695575"/>
                <a:gd name="connsiteY22" fmla="*/ 4091464 h 4105275"/>
                <a:gd name="connsiteX23" fmla="*/ 1707356 w 2695575"/>
                <a:gd name="connsiteY23" fmla="*/ 4099084 h 4105275"/>
                <a:gd name="connsiteX24" fmla="*/ 2504599 w 2695575"/>
                <a:gd name="connsiteY24" fmla="*/ 3578066 h 4105275"/>
                <a:gd name="connsiteX25" fmla="*/ 2504599 w 2695575"/>
                <a:gd name="connsiteY25" fmla="*/ 3578066 h 4105275"/>
                <a:gd name="connsiteX26" fmla="*/ 2651284 w 2695575"/>
                <a:gd name="connsiteY26" fmla="*/ 3079909 h 4105275"/>
                <a:gd name="connsiteX27" fmla="*/ 2633186 w 2695575"/>
                <a:gd name="connsiteY27" fmla="*/ 2805589 h 4105275"/>
                <a:gd name="connsiteX28" fmla="*/ 2018824 w 2695575"/>
                <a:gd name="connsiteY28" fmla="*/ 2717959 h 410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95575" h="4105275">
                  <a:moveTo>
                    <a:pt x="2018824" y="2717959"/>
                  </a:moveTo>
                  <a:cubicBezTo>
                    <a:pt x="1871186" y="2697004"/>
                    <a:pt x="1741646" y="2622709"/>
                    <a:pt x="1650206" y="2516981"/>
                  </a:cubicBezTo>
                  <a:cubicBezTo>
                    <a:pt x="1558766" y="2411254"/>
                    <a:pt x="1503521" y="2273141"/>
                    <a:pt x="1503521" y="2123599"/>
                  </a:cubicBezTo>
                  <a:lnTo>
                    <a:pt x="1503521" y="1530191"/>
                  </a:lnTo>
                  <a:lnTo>
                    <a:pt x="2037874" y="1393984"/>
                  </a:lnTo>
                  <a:cubicBezTo>
                    <a:pt x="2436971" y="1252061"/>
                    <a:pt x="2697004" y="872966"/>
                    <a:pt x="2697004" y="460534"/>
                  </a:cubicBezTo>
                  <a:cubicBezTo>
                    <a:pt x="2697004" y="379571"/>
                    <a:pt x="2686526" y="296704"/>
                    <a:pt x="2665571" y="214789"/>
                  </a:cubicBezTo>
                  <a:lnTo>
                    <a:pt x="2580799" y="236696"/>
                  </a:lnTo>
                  <a:cubicBezTo>
                    <a:pt x="2584609" y="161449"/>
                    <a:pt x="2570321" y="85249"/>
                    <a:pt x="2535079" y="12859"/>
                  </a:cubicBezTo>
                  <a:lnTo>
                    <a:pt x="2206466" y="171926"/>
                  </a:lnTo>
                  <a:cubicBezTo>
                    <a:pt x="2191226" y="113824"/>
                    <a:pt x="2163604" y="57626"/>
                    <a:pt x="2123599" y="7144"/>
                  </a:cubicBezTo>
                  <a:lnTo>
                    <a:pt x="2123599" y="7144"/>
                  </a:lnTo>
                  <a:lnTo>
                    <a:pt x="1472089" y="519589"/>
                  </a:lnTo>
                  <a:lnTo>
                    <a:pt x="666274" y="724376"/>
                  </a:lnTo>
                  <a:cubicBezTo>
                    <a:pt x="267176" y="866299"/>
                    <a:pt x="7144" y="1245394"/>
                    <a:pt x="7144" y="1657826"/>
                  </a:cubicBezTo>
                  <a:cubicBezTo>
                    <a:pt x="7144" y="1711166"/>
                    <a:pt x="11906" y="1765459"/>
                    <a:pt x="20479" y="1820704"/>
                  </a:cubicBezTo>
                  <a:lnTo>
                    <a:pt x="20479" y="2827496"/>
                  </a:lnTo>
                  <a:lnTo>
                    <a:pt x="120491" y="2827496"/>
                  </a:lnTo>
                  <a:cubicBezTo>
                    <a:pt x="501491" y="2827496"/>
                    <a:pt x="810101" y="2518886"/>
                    <a:pt x="810101" y="2137886"/>
                  </a:cubicBezTo>
                  <a:lnTo>
                    <a:pt x="810101" y="2123599"/>
                  </a:lnTo>
                  <a:lnTo>
                    <a:pt x="1268254" y="2123599"/>
                  </a:lnTo>
                  <a:lnTo>
                    <a:pt x="1268254" y="3402806"/>
                  </a:lnTo>
                  <a:cubicBezTo>
                    <a:pt x="1245394" y="3738086"/>
                    <a:pt x="1469231" y="3959066"/>
                    <a:pt x="1693069" y="4091464"/>
                  </a:cubicBezTo>
                  <a:cubicBezTo>
                    <a:pt x="1697831" y="4094321"/>
                    <a:pt x="1702594" y="4097179"/>
                    <a:pt x="1707356" y="4099084"/>
                  </a:cubicBezTo>
                  <a:cubicBezTo>
                    <a:pt x="2175034" y="3927634"/>
                    <a:pt x="2497931" y="3585686"/>
                    <a:pt x="2504599" y="3578066"/>
                  </a:cubicBezTo>
                  <a:cubicBezTo>
                    <a:pt x="2504599" y="3578066"/>
                    <a:pt x="2504599" y="3578066"/>
                    <a:pt x="2504599" y="3578066"/>
                  </a:cubicBezTo>
                  <a:cubicBezTo>
                    <a:pt x="2585561" y="3418999"/>
                    <a:pt x="2637949" y="3246596"/>
                    <a:pt x="2651284" y="3079909"/>
                  </a:cubicBezTo>
                  <a:lnTo>
                    <a:pt x="2633186" y="2805589"/>
                  </a:lnTo>
                  <a:lnTo>
                    <a:pt x="2018824" y="2717959"/>
                  </a:lnTo>
                  <a:close/>
                </a:path>
              </a:pathLst>
            </a:custGeom>
            <a:solidFill>
              <a:srgbClr val="050C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241848" y="10673151"/>
              <a:ext cx="1495363" cy="263073"/>
            </a:xfrm>
            <a:custGeom>
              <a:avLst/>
              <a:gdLst>
                <a:gd name="connsiteX0" fmla="*/ 1021427 w 1028700"/>
                <a:gd name="connsiteY0" fmla="*/ 124417 h 180975"/>
                <a:gd name="connsiteX1" fmla="*/ 610899 w 1028700"/>
                <a:gd name="connsiteY1" fmla="*/ 104414 h 180975"/>
                <a:gd name="connsiteX2" fmla="*/ 216564 w 1028700"/>
                <a:gd name="connsiteY2" fmla="*/ 48217 h 180975"/>
                <a:gd name="connsiteX3" fmla="*/ 7967 w 1028700"/>
                <a:gd name="connsiteY3" fmla="*/ 177757 h 180975"/>
                <a:gd name="connsiteX4" fmla="*/ 216564 w 1028700"/>
                <a:gd name="connsiteY4" fmla="*/ 16785 h 180975"/>
                <a:gd name="connsiteX5" fmla="*/ 610899 w 1028700"/>
                <a:gd name="connsiteY5" fmla="*/ 72982 h 180975"/>
                <a:gd name="connsiteX6" fmla="*/ 1021427 w 1028700"/>
                <a:gd name="connsiteY6" fmla="*/ 1244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700" h="180975">
                  <a:moveTo>
                    <a:pt x="1021427" y="124417"/>
                  </a:moveTo>
                  <a:cubicBezTo>
                    <a:pt x="1007139" y="70124"/>
                    <a:pt x="901412" y="87270"/>
                    <a:pt x="610899" y="104414"/>
                  </a:cubicBezTo>
                  <a:cubicBezTo>
                    <a:pt x="451832" y="113939"/>
                    <a:pt x="316577" y="84412"/>
                    <a:pt x="216564" y="48217"/>
                  </a:cubicBezTo>
                  <a:cubicBezTo>
                    <a:pt x="117504" y="12974"/>
                    <a:pt x="18444" y="82507"/>
                    <a:pt x="7967" y="177757"/>
                  </a:cubicBezTo>
                  <a:cubicBezTo>
                    <a:pt x="-3463" y="67267"/>
                    <a:pt x="106074" y="-23220"/>
                    <a:pt x="216564" y="16785"/>
                  </a:cubicBezTo>
                  <a:cubicBezTo>
                    <a:pt x="317529" y="52980"/>
                    <a:pt x="451832" y="82507"/>
                    <a:pt x="610899" y="72982"/>
                  </a:cubicBezTo>
                  <a:cubicBezTo>
                    <a:pt x="948085" y="52980"/>
                    <a:pt x="1036667" y="32977"/>
                    <a:pt x="1021427" y="124417"/>
                  </a:cubicBezTo>
                  <a:close/>
                </a:path>
              </a:pathLst>
            </a:custGeom>
            <a:solidFill>
              <a:srgbClr val="D109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2244429" y="10719326"/>
              <a:ext cx="1481517" cy="969217"/>
            </a:xfrm>
            <a:custGeom>
              <a:avLst/>
              <a:gdLst>
                <a:gd name="connsiteX0" fmla="*/ 1019651 w 1019175"/>
                <a:gd name="connsiteY0" fmla="*/ 92652 h 666750"/>
                <a:gd name="connsiteX1" fmla="*/ 1014889 w 1019175"/>
                <a:gd name="connsiteY1" fmla="*/ 115512 h 666750"/>
                <a:gd name="connsiteX2" fmla="*/ 460534 w 1019175"/>
                <a:gd name="connsiteY2" fmla="*/ 659389 h 666750"/>
                <a:gd name="connsiteX3" fmla="*/ 10954 w 1019175"/>
                <a:gd name="connsiteY3" fmla="*/ 169804 h 666750"/>
                <a:gd name="connsiteX4" fmla="*/ 7144 w 1019175"/>
                <a:gd name="connsiteY4" fmla="*/ 145992 h 666750"/>
                <a:gd name="connsiteX5" fmla="*/ 215741 w 1019175"/>
                <a:gd name="connsiteY5" fmla="*/ 16452 h 666750"/>
                <a:gd name="connsiteX6" fmla="*/ 610076 w 1019175"/>
                <a:gd name="connsiteY6" fmla="*/ 72649 h 666750"/>
                <a:gd name="connsiteX7" fmla="*/ 1019651 w 1019175"/>
                <a:gd name="connsiteY7" fmla="*/ 9265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9175" h="666750">
                  <a:moveTo>
                    <a:pt x="1019651" y="92652"/>
                  </a:moveTo>
                  <a:cubicBezTo>
                    <a:pt x="1018699" y="99319"/>
                    <a:pt x="1016794" y="106939"/>
                    <a:pt x="1014889" y="115512"/>
                  </a:cubicBezTo>
                  <a:cubicBezTo>
                    <a:pt x="982504" y="232669"/>
                    <a:pt x="897731" y="712729"/>
                    <a:pt x="460534" y="659389"/>
                  </a:cubicBezTo>
                  <a:cubicBezTo>
                    <a:pt x="166211" y="623194"/>
                    <a:pt x="61436" y="361257"/>
                    <a:pt x="10954" y="169804"/>
                  </a:cubicBezTo>
                  <a:cubicBezTo>
                    <a:pt x="9049" y="162184"/>
                    <a:pt x="7144" y="153612"/>
                    <a:pt x="7144" y="145992"/>
                  </a:cubicBezTo>
                  <a:cubicBezTo>
                    <a:pt x="17621" y="50742"/>
                    <a:pt x="116681" y="-18791"/>
                    <a:pt x="215741" y="16452"/>
                  </a:cubicBezTo>
                  <a:cubicBezTo>
                    <a:pt x="316706" y="52647"/>
                    <a:pt x="451009" y="82174"/>
                    <a:pt x="610076" y="72649"/>
                  </a:cubicBezTo>
                  <a:cubicBezTo>
                    <a:pt x="899636" y="55504"/>
                    <a:pt x="1005364" y="38359"/>
                    <a:pt x="1019651" y="92652"/>
                  </a:cubicBezTo>
                  <a:close/>
                </a:path>
              </a:pathLst>
            </a:custGeom>
            <a:solidFill>
              <a:srgbClr val="F40F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2470118" y="11627305"/>
              <a:ext cx="1176906" cy="830757"/>
            </a:xfrm>
            <a:custGeom>
              <a:avLst/>
              <a:gdLst>
                <a:gd name="connsiteX0" fmla="*/ 805339 w 809625"/>
                <a:gd name="connsiteY0" fmla="*/ 7144 h 571500"/>
                <a:gd name="connsiteX1" fmla="*/ 794861 w 809625"/>
                <a:gd name="connsiteY1" fmla="*/ 28099 h 571500"/>
                <a:gd name="connsiteX2" fmla="*/ 784384 w 809625"/>
                <a:gd name="connsiteY2" fmla="*/ 46196 h 571500"/>
                <a:gd name="connsiteX3" fmla="*/ 760571 w 809625"/>
                <a:gd name="connsiteY3" fmla="*/ 88106 h 571500"/>
                <a:gd name="connsiteX4" fmla="*/ 750094 w 809625"/>
                <a:gd name="connsiteY4" fmla="*/ 105251 h 571500"/>
                <a:gd name="connsiteX5" fmla="*/ 683419 w 809625"/>
                <a:gd name="connsiteY5" fmla="*/ 203359 h 571500"/>
                <a:gd name="connsiteX6" fmla="*/ 670084 w 809625"/>
                <a:gd name="connsiteY6" fmla="*/ 221456 h 571500"/>
                <a:gd name="connsiteX7" fmla="*/ 656749 w 809625"/>
                <a:gd name="connsiteY7" fmla="*/ 237649 h 571500"/>
                <a:gd name="connsiteX8" fmla="*/ 596741 w 809625"/>
                <a:gd name="connsiteY8" fmla="*/ 308134 h 571500"/>
                <a:gd name="connsiteX9" fmla="*/ 585311 w 809625"/>
                <a:gd name="connsiteY9" fmla="*/ 319564 h 571500"/>
                <a:gd name="connsiteX10" fmla="*/ 500539 w 809625"/>
                <a:gd name="connsiteY10" fmla="*/ 401479 h 571500"/>
                <a:gd name="connsiteX11" fmla="*/ 483394 w 809625"/>
                <a:gd name="connsiteY11" fmla="*/ 415766 h 571500"/>
                <a:gd name="connsiteX12" fmla="*/ 468154 w 809625"/>
                <a:gd name="connsiteY12" fmla="*/ 428149 h 571500"/>
                <a:gd name="connsiteX13" fmla="*/ 466249 w 809625"/>
                <a:gd name="connsiteY13" fmla="*/ 430054 h 571500"/>
                <a:gd name="connsiteX14" fmla="*/ 449104 w 809625"/>
                <a:gd name="connsiteY14" fmla="*/ 443389 h 571500"/>
                <a:gd name="connsiteX15" fmla="*/ 393859 w 809625"/>
                <a:gd name="connsiteY15" fmla="*/ 482441 h 571500"/>
                <a:gd name="connsiteX16" fmla="*/ 377666 w 809625"/>
                <a:gd name="connsiteY16" fmla="*/ 492919 h 571500"/>
                <a:gd name="connsiteX17" fmla="*/ 359569 w 809625"/>
                <a:gd name="connsiteY17" fmla="*/ 504349 h 571500"/>
                <a:gd name="connsiteX18" fmla="*/ 322421 w 809625"/>
                <a:gd name="connsiteY18" fmla="*/ 525304 h 571500"/>
                <a:gd name="connsiteX19" fmla="*/ 7144 w 809625"/>
                <a:gd name="connsiteY19" fmla="*/ 525304 h 571500"/>
                <a:gd name="connsiteX20" fmla="*/ 805339 w 809625"/>
                <a:gd name="connsiteY20" fmla="*/ 714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09625" h="571500">
                  <a:moveTo>
                    <a:pt x="805339" y="7144"/>
                  </a:moveTo>
                  <a:cubicBezTo>
                    <a:pt x="801529" y="13811"/>
                    <a:pt x="797719" y="20479"/>
                    <a:pt x="794861" y="28099"/>
                  </a:cubicBezTo>
                  <a:cubicBezTo>
                    <a:pt x="792004" y="33814"/>
                    <a:pt x="788194" y="40481"/>
                    <a:pt x="784384" y="46196"/>
                  </a:cubicBezTo>
                  <a:cubicBezTo>
                    <a:pt x="776764" y="60484"/>
                    <a:pt x="768191" y="74771"/>
                    <a:pt x="760571" y="88106"/>
                  </a:cubicBezTo>
                  <a:cubicBezTo>
                    <a:pt x="756761" y="93821"/>
                    <a:pt x="753904" y="99536"/>
                    <a:pt x="750094" y="105251"/>
                  </a:cubicBezTo>
                  <a:cubicBezTo>
                    <a:pt x="729139" y="138589"/>
                    <a:pt x="707231" y="171926"/>
                    <a:pt x="683419" y="203359"/>
                  </a:cubicBezTo>
                  <a:cubicBezTo>
                    <a:pt x="678656" y="209074"/>
                    <a:pt x="673894" y="215741"/>
                    <a:pt x="670084" y="221456"/>
                  </a:cubicBezTo>
                  <a:cubicBezTo>
                    <a:pt x="666274" y="227171"/>
                    <a:pt x="661511" y="232886"/>
                    <a:pt x="656749" y="237649"/>
                  </a:cubicBezTo>
                  <a:cubicBezTo>
                    <a:pt x="637699" y="262414"/>
                    <a:pt x="617696" y="286226"/>
                    <a:pt x="596741" y="308134"/>
                  </a:cubicBezTo>
                  <a:cubicBezTo>
                    <a:pt x="592931" y="311944"/>
                    <a:pt x="589121" y="315754"/>
                    <a:pt x="585311" y="319564"/>
                  </a:cubicBezTo>
                  <a:cubicBezTo>
                    <a:pt x="557689" y="349091"/>
                    <a:pt x="530066" y="375761"/>
                    <a:pt x="500539" y="401479"/>
                  </a:cubicBezTo>
                  <a:cubicBezTo>
                    <a:pt x="494824" y="406241"/>
                    <a:pt x="489109" y="411004"/>
                    <a:pt x="483394" y="415766"/>
                  </a:cubicBezTo>
                  <a:cubicBezTo>
                    <a:pt x="478631" y="419576"/>
                    <a:pt x="472916" y="424339"/>
                    <a:pt x="468154" y="428149"/>
                  </a:cubicBezTo>
                  <a:cubicBezTo>
                    <a:pt x="467201" y="429101"/>
                    <a:pt x="467201" y="429101"/>
                    <a:pt x="466249" y="430054"/>
                  </a:cubicBezTo>
                  <a:cubicBezTo>
                    <a:pt x="460534" y="434816"/>
                    <a:pt x="454819" y="439579"/>
                    <a:pt x="449104" y="443389"/>
                  </a:cubicBezTo>
                  <a:cubicBezTo>
                    <a:pt x="431006" y="457676"/>
                    <a:pt x="412909" y="470059"/>
                    <a:pt x="393859" y="482441"/>
                  </a:cubicBezTo>
                  <a:cubicBezTo>
                    <a:pt x="388144" y="486251"/>
                    <a:pt x="382429" y="490061"/>
                    <a:pt x="377666" y="492919"/>
                  </a:cubicBezTo>
                  <a:cubicBezTo>
                    <a:pt x="371951" y="496729"/>
                    <a:pt x="365284" y="500539"/>
                    <a:pt x="359569" y="504349"/>
                  </a:cubicBezTo>
                  <a:cubicBezTo>
                    <a:pt x="347186" y="511969"/>
                    <a:pt x="334804" y="518636"/>
                    <a:pt x="322421" y="525304"/>
                  </a:cubicBezTo>
                  <a:cubicBezTo>
                    <a:pt x="224314" y="578644"/>
                    <a:pt x="105251" y="577691"/>
                    <a:pt x="7144" y="525304"/>
                  </a:cubicBezTo>
                  <a:cubicBezTo>
                    <a:pt x="474821" y="357664"/>
                    <a:pt x="798671" y="14764"/>
                    <a:pt x="805339" y="7144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848435" y="12386063"/>
              <a:ext cx="1093830" cy="152305"/>
            </a:xfrm>
            <a:custGeom>
              <a:avLst/>
              <a:gdLst>
                <a:gd name="connsiteX0" fmla="*/ 750094 w 752475"/>
                <a:gd name="connsiteY0" fmla="*/ 7144 h 104775"/>
                <a:gd name="connsiteX1" fmla="*/ 402431 w 752475"/>
                <a:gd name="connsiteY1" fmla="*/ 99536 h 104775"/>
                <a:gd name="connsiteX2" fmla="*/ 7144 w 752475"/>
                <a:gd name="connsiteY2" fmla="*/ 99536 h 104775"/>
                <a:gd name="connsiteX3" fmla="*/ 434816 w 752475"/>
                <a:gd name="connsiteY3" fmla="*/ 7144 h 104775"/>
                <a:gd name="connsiteX4" fmla="*/ 750094 w 7524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475" h="104775">
                  <a:moveTo>
                    <a:pt x="750094" y="7144"/>
                  </a:moveTo>
                  <a:cubicBezTo>
                    <a:pt x="641509" y="65246"/>
                    <a:pt x="524351" y="99536"/>
                    <a:pt x="402431" y="99536"/>
                  </a:cubicBezTo>
                  <a:lnTo>
                    <a:pt x="7144" y="99536"/>
                  </a:lnTo>
                  <a:cubicBezTo>
                    <a:pt x="158591" y="90011"/>
                    <a:pt x="302419" y="55721"/>
                    <a:pt x="434816" y="7144"/>
                  </a:cubicBezTo>
                  <a:cubicBezTo>
                    <a:pt x="532924" y="58579"/>
                    <a:pt x="651986" y="59531"/>
                    <a:pt x="750094" y="7144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2928419" y="12355602"/>
              <a:ext cx="69230" cy="41538"/>
            </a:xfrm>
            <a:custGeom>
              <a:avLst/>
              <a:gdLst>
                <a:gd name="connsiteX0" fmla="*/ 7144 w 47625"/>
                <a:gd name="connsiteY0" fmla="*/ 28099 h 28575"/>
                <a:gd name="connsiteX1" fmla="*/ 44291 w 47625"/>
                <a:gd name="connsiteY1" fmla="*/ 7144 h 28575"/>
                <a:gd name="connsiteX2" fmla="*/ 7144 w 47625"/>
                <a:gd name="connsiteY2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7144" y="28099"/>
                  </a:moveTo>
                  <a:cubicBezTo>
                    <a:pt x="19526" y="21431"/>
                    <a:pt x="31909" y="13811"/>
                    <a:pt x="44291" y="7144"/>
                  </a:cubicBezTo>
                  <a:cubicBezTo>
                    <a:pt x="32861" y="13811"/>
                    <a:pt x="20479" y="21431"/>
                    <a:pt x="7144" y="28099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990550" y="8832012"/>
              <a:ext cx="858449" cy="1287673"/>
            </a:xfrm>
            <a:custGeom>
              <a:avLst/>
              <a:gdLst>
                <a:gd name="connsiteX0" fmla="*/ 572540 w 590550"/>
                <a:gd name="connsiteY0" fmla="*/ 384194 h 885825"/>
                <a:gd name="connsiteX1" fmla="*/ 359180 w 590550"/>
                <a:gd name="connsiteY1" fmla="*/ 42246 h 885825"/>
                <a:gd name="connsiteX2" fmla="*/ 68668 w 590550"/>
                <a:gd name="connsiteY2" fmla="*/ 76536 h 885825"/>
                <a:gd name="connsiteX3" fmla="*/ 17233 w 590550"/>
                <a:gd name="connsiteY3" fmla="*/ 367049 h 885825"/>
                <a:gd name="connsiteX4" fmla="*/ 144868 w 590550"/>
                <a:gd name="connsiteY4" fmla="*/ 640416 h 885825"/>
                <a:gd name="connsiteX5" fmla="*/ 289648 w 590550"/>
                <a:gd name="connsiteY5" fmla="*/ 870921 h 885825"/>
                <a:gd name="connsiteX6" fmla="*/ 468718 w 590550"/>
                <a:gd name="connsiteY6" fmla="*/ 785196 h 885825"/>
                <a:gd name="connsiteX7" fmla="*/ 572540 w 590550"/>
                <a:gd name="connsiteY7" fmla="*/ 384194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550" h="885825">
                  <a:moveTo>
                    <a:pt x="572540" y="384194"/>
                  </a:moveTo>
                  <a:cubicBezTo>
                    <a:pt x="572540" y="384194"/>
                    <a:pt x="503960" y="93681"/>
                    <a:pt x="359180" y="42246"/>
                  </a:cubicBezTo>
                  <a:cubicBezTo>
                    <a:pt x="213448" y="-9189"/>
                    <a:pt x="119150" y="-9189"/>
                    <a:pt x="68668" y="76536"/>
                  </a:cubicBezTo>
                  <a:cubicBezTo>
                    <a:pt x="17233" y="162261"/>
                    <a:pt x="-8485" y="272751"/>
                    <a:pt x="17233" y="367049"/>
                  </a:cubicBezTo>
                  <a:cubicBezTo>
                    <a:pt x="42950" y="461346"/>
                    <a:pt x="120103" y="563264"/>
                    <a:pt x="144868" y="640416"/>
                  </a:cubicBezTo>
                  <a:cubicBezTo>
                    <a:pt x="170585" y="717568"/>
                    <a:pt x="230593" y="853776"/>
                    <a:pt x="289648" y="870921"/>
                  </a:cubicBezTo>
                  <a:cubicBezTo>
                    <a:pt x="348703" y="888066"/>
                    <a:pt x="409663" y="896639"/>
                    <a:pt x="468718" y="785196"/>
                  </a:cubicBezTo>
                  <a:cubicBezTo>
                    <a:pt x="529678" y="673754"/>
                    <a:pt x="631595" y="606126"/>
                    <a:pt x="572540" y="384194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133872" y="8956656"/>
              <a:ext cx="567684" cy="844603"/>
            </a:xfrm>
            <a:custGeom>
              <a:avLst/>
              <a:gdLst>
                <a:gd name="connsiteX0" fmla="*/ 379648 w 390525"/>
                <a:gd name="connsiteY0" fmla="*/ 254633 h 581025"/>
                <a:gd name="connsiteX1" fmla="*/ 238678 w 390525"/>
                <a:gd name="connsiteY1" fmla="*/ 29843 h 581025"/>
                <a:gd name="connsiteX2" fmla="*/ 47226 w 390525"/>
                <a:gd name="connsiteY2" fmla="*/ 52703 h 581025"/>
                <a:gd name="connsiteX3" fmla="*/ 13888 w 390525"/>
                <a:gd name="connsiteY3" fmla="*/ 244155 h 581025"/>
                <a:gd name="connsiteX4" fmla="*/ 98661 w 390525"/>
                <a:gd name="connsiteY4" fmla="*/ 424178 h 581025"/>
                <a:gd name="connsiteX5" fmla="*/ 193911 w 390525"/>
                <a:gd name="connsiteY5" fmla="*/ 575625 h 581025"/>
                <a:gd name="connsiteX6" fmla="*/ 312021 w 390525"/>
                <a:gd name="connsiteY6" fmla="*/ 519428 h 581025"/>
                <a:gd name="connsiteX7" fmla="*/ 379648 w 390525"/>
                <a:gd name="connsiteY7" fmla="*/ 25463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525" h="581025">
                  <a:moveTo>
                    <a:pt x="379648" y="254633"/>
                  </a:moveTo>
                  <a:cubicBezTo>
                    <a:pt x="379648" y="254633"/>
                    <a:pt x="334881" y="63180"/>
                    <a:pt x="238678" y="29843"/>
                  </a:cubicBezTo>
                  <a:cubicBezTo>
                    <a:pt x="142476" y="-3495"/>
                    <a:pt x="81516" y="-3495"/>
                    <a:pt x="47226" y="52703"/>
                  </a:cubicBezTo>
                  <a:cubicBezTo>
                    <a:pt x="13888" y="108900"/>
                    <a:pt x="-3257" y="182243"/>
                    <a:pt x="13888" y="244155"/>
                  </a:cubicBezTo>
                  <a:cubicBezTo>
                    <a:pt x="31033" y="306068"/>
                    <a:pt x="81516" y="373695"/>
                    <a:pt x="98661" y="424178"/>
                  </a:cubicBezTo>
                  <a:cubicBezTo>
                    <a:pt x="115806" y="474660"/>
                    <a:pt x="154858" y="565148"/>
                    <a:pt x="193911" y="575625"/>
                  </a:cubicBezTo>
                  <a:cubicBezTo>
                    <a:pt x="232963" y="587055"/>
                    <a:pt x="272968" y="592770"/>
                    <a:pt x="312021" y="519428"/>
                  </a:cubicBezTo>
                  <a:cubicBezTo>
                    <a:pt x="352026" y="446085"/>
                    <a:pt x="419653" y="400365"/>
                    <a:pt x="379648" y="254633"/>
                  </a:cubicBezTo>
                  <a:close/>
                </a:path>
              </a:pathLst>
            </a:custGeom>
            <a:solidFill>
              <a:srgbClr val="F4A9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277951" y="7592143"/>
            <a:ext cx="2081813" cy="3822290"/>
            <a:chOff x="4371168" y="10123281"/>
            <a:chExt cx="2776112" cy="5097049"/>
          </a:xfrm>
        </p:grpSpPr>
        <p:sp>
          <p:nvSpPr>
            <p:cNvPr id="19" name="Freeform: Shape 18"/>
            <p:cNvSpPr/>
            <p:nvPr/>
          </p:nvSpPr>
          <p:spPr>
            <a:xfrm>
              <a:off x="4423782" y="12880364"/>
              <a:ext cx="2118431" cy="2339966"/>
            </a:xfrm>
            <a:custGeom>
              <a:avLst/>
              <a:gdLst>
                <a:gd name="connsiteX0" fmla="*/ 330041 w 1457325"/>
                <a:gd name="connsiteY0" fmla="*/ 7144 h 1609725"/>
                <a:gd name="connsiteX1" fmla="*/ 7144 w 1457325"/>
                <a:gd name="connsiteY1" fmla="*/ 1612106 h 1609725"/>
                <a:gd name="connsiteX2" fmla="*/ 1208246 w 1457325"/>
                <a:gd name="connsiteY2" fmla="*/ 1612106 h 1609725"/>
                <a:gd name="connsiteX3" fmla="*/ 1453039 w 1457325"/>
                <a:gd name="connsiteY3" fmla="*/ 151924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1609725">
                  <a:moveTo>
                    <a:pt x="330041" y="7144"/>
                  </a:moveTo>
                  <a:cubicBezTo>
                    <a:pt x="330041" y="7144"/>
                    <a:pt x="397669" y="1155859"/>
                    <a:pt x="7144" y="1612106"/>
                  </a:cubicBezTo>
                  <a:lnTo>
                    <a:pt x="1208246" y="1612106"/>
                  </a:lnTo>
                  <a:lnTo>
                    <a:pt x="1453039" y="151924"/>
                  </a:lnTo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742239" y="11414964"/>
              <a:ext cx="2284582" cy="2215352"/>
            </a:xfrm>
            <a:custGeom>
              <a:avLst/>
              <a:gdLst>
                <a:gd name="connsiteX0" fmla="*/ 1566386 w 1571625"/>
                <a:gd name="connsiteY0" fmla="*/ 247517 h 1524000"/>
                <a:gd name="connsiteX1" fmla="*/ 1522571 w 1571625"/>
                <a:gd name="connsiteY1" fmla="*/ 506597 h 1524000"/>
                <a:gd name="connsiteX2" fmla="*/ 1079659 w 1571625"/>
                <a:gd name="connsiteY2" fmla="*/ 1347654 h 1524000"/>
                <a:gd name="connsiteX3" fmla="*/ 347186 w 1571625"/>
                <a:gd name="connsiteY3" fmla="*/ 1400994 h 1524000"/>
                <a:gd name="connsiteX4" fmla="*/ 7144 w 1571625"/>
                <a:gd name="connsiteY4" fmla="*/ 594227 h 1524000"/>
                <a:gd name="connsiteX5" fmla="*/ 1566386 w 1571625"/>
                <a:gd name="connsiteY5" fmla="*/ 247517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1625" h="1524000">
                  <a:moveTo>
                    <a:pt x="1566386" y="247517"/>
                  </a:moveTo>
                  <a:cubicBezTo>
                    <a:pt x="1567339" y="316097"/>
                    <a:pt x="1554004" y="401822"/>
                    <a:pt x="1522571" y="506597"/>
                  </a:cubicBezTo>
                  <a:cubicBezTo>
                    <a:pt x="1394936" y="933317"/>
                    <a:pt x="1238726" y="1196206"/>
                    <a:pt x="1079659" y="1347654"/>
                  </a:cubicBezTo>
                  <a:cubicBezTo>
                    <a:pt x="801529" y="1612449"/>
                    <a:pt x="512921" y="1537202"/>
                    <a:pt x="347186" y="1400994"/>
                  </a:cubicBezTo>
                  <a:cubicBezTo>
                    <a:pt x="86201" y="1186681"/>
                    <a:pt x="7144" y="594227"/>
                    <a:pt x="7144" y="594227"/>
                  </a:cubicBezTo>
                  <a:cubicBezTo>
                    <a:pt x="7144" y="594227"/>
                    <a:pt x="1554004" y="-450666"/>
                    <a:pt x="1566386" y="247517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5249001" y="11764381"/>
              <a:ext cx="1772282" cy="1619976"/>
            </a:xfrm>
            <a:custGeom>
              <a:avLst/>
              <a:gdLst>
                <a:gd name="connsiteX0" fmla="*/ 1217771 w 1219200"/>
                <a:gd name="connsiteY0" fmla="*/ 7144 h 1114425"/>
                <a:gd name="connsiteX1" fmla="*/ 1173956 w 1219200"/>
                <a:gd name="connsiteY1" fmla="*/ 266224 h 1114425"/>
                <a:gd name="connsiteX2" fmla="*/ 731044 w 1219200"/>
                <a:gd name="connsiteY2" fmla="*/ 1107281 h 1114425"/>
                <a:gd name="connsiteX3" fmla="*/ 7144 w 1219200"/>
                <a:gd name="connsiteY3" fmla="*/ 334804 h 1114425"/>
                <a:gd name="connsiteX4" fmla="*/ 1217771 w 1219200"/>
                <a:gd name="connsiteY4" fmla="*/ 7144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" h="1114425">
                  <a:moveTo>
                    <a:pt x="1217771" y="7144"/>
                  </a:moveTo>
                  <a:cubicBezTo>
                    <a:pt x="1218724" y="75724"/>
                    <a:pt x="1205389" y="161449"/>
                    <a:pt x="1173956" y="266224"/>
                  </a:cubicBezTo>
                  <a:cubicBezTo>
                    <a:pt x="1046321" y="692944"/>
                    <a:pt x="890111" y="955834"/>
                    <a:pt x="731044" y="1107281"/>
                  </a:cubicBezTo>
                  <a:cubicBezTo>
                    <a:pt x="709136" y="430054"/>
                    <a:pt x="7144" y="334804"/>
                    <a:pt x="7144" y="334804"/>
                  </a:cubicBezTo>
                  <a:lnTo>
                    <a:pt x="1217771" y="7144"/>
                  </a:lnTo>
                  <a:close/>
                </a:path>
              </a:pathLst>
            </a:custGeom>
            <a:solidFill>
              <a:srgbClr val="F9B3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516549" y="10363170"/>
              <a:ext cx="2630731" cy="1924587"/>
            </a:xfrm>
            <a:custGeom>
              <a:avLst/>
              <a:gdLst>
                <a:gd name="connsiteX0" fmla="*/ 1761649 w 1809750"/>
                <a:gd name="connsiteY0" fmla="*/ 1135856 h 1323975"/>
                <a:gd name="connsiteX1" fmla="*/ 1648301 w 1809750"/>
                <a:gd name="connsiteY1" fmla="*/ 1234917 h 1323975"/>
                <a:gd name="connsiteX2" fmla="*/ 784384 w 1809750"/>
                <a:gd name="connsiteY2" fmla="*/ 1282542 h 1323975"/>
                <a:gd name="connsiteX3" fmla="*/ 443389 w 1809750"/>
                <a:gd name="connsiteY3" fmla="*/ 1301592 h 1323975"/>
                <a:gd name="connsiteX4" fmla="*/ 10001 w 1809750"/>
                <a:gd name="connsiteY4" fmla="*/ 1325404 h 1323975"/>
                <a:gd name="connsiteX5" fmla="*/ 7144 w 1809750"/>
                <a:gd name="connsiteY5" fmla="*/ 1325404 h 1323975"/>
                <a:gd name="connsiteX6" fmla="*/ 7144 w 1809750"/>
                <a:gd name="connsiteY6" fmla="*/ 7144 h 1323975"/>
                <a:gd name="connsiteX7" fmla="*/ 10001 w 1809750"/>
                <a:gd name="connsiteY7" fmla="*/ 7144 h 1323975"/>
                <a:gd name="connsiteX8" fmla="*/ 1648301 w 1809750"/>
                <a:gd name="connsiteY8" fmla="*/ 98584 h 1323975"/>
                <a:gd name="connsiteX9" fmla="*/ 1761649 w 1809750"/>
                <a:gd name="connsiteY9" fmla="*/ 197644 h 1323975"/>
                <a:gd name="connsiteX10" fmla="*/ 1761649 w 1809750"/>
                <a:gd name="connsiteY10" fmla="*/ 113585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0" h="1323975">
                  <a:moveTo>
                    <a:pt x="1761649" y="1135856"/>
                  </a:moveTo>
                  <a:cubicBezTo>
                    <a:pt x="1751171" y="1191101"/>
                    <a:pt x="1704499" y="1232059"/>
                    <a:pt x="1648301" y="1234917"/>
                  </a:cubicBezTo>
                  <a:lnTo>
                    <a:pt x="784384" y="1282542"/>
                  </a:lnTo>
                  <a:lnTo>
                    <a:pt x="443389" y="1301592"/>
                  </a:lnTo>
                  <a:lnTo>
                    <a:pt x="10001" y="1325404"/>
                  </a:lnTo>
                  <a:cubicBezTo>
                    <a:pt x="9049" y="1325404"/>
                    <a:pt x="8096" y="1325404"/>
                    <a:pt x="7144" y="1325404"/>
                  </a:cubicBez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lnTo>
                    <a:pt x="1648301" y="98584"/>
                  </a:lnTo>
                  <a:cubicBezTo>
                    <a:pt x="1704499" y="101441"/>
                    <a:pt x="1751171" y="142399"/>
                    <a:pt x="1761649" y="197644"/>
                  </a:cubicBezTo>
                  <a:cubicBezTo>
                    <a:pt x="1819751" y="511016"/>
                    <a:pt x="1819751" y="823436"/>
                    <a:pt x="1761649" y="1135856"/>
                  </a:cubicBezTo>
                  <a:close/>
                </a:path>
              </a:pathLst>
            </a:custGeom>
            <a:solidFill>
              <a:srgbClr val="389F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371168" y="10364554"/>
              <a:ext cx="304611" cy="1924587"/>
            </a:xfrm>
            <a:custGeom>
              <a:avLst/>
              <a:gdLst>
                <a:gd name="connsiteX0" fmla="*/ 207169 w 209550"/>
                <a:gd name="connsiteY0" fmla="*/ 666274 h 1323975"/>
                <a:gd name="connsiteX1" fmla="*/ 107156 w 209550"/>
                <a:gd name="connsiteY1" fmla="*/ 1325404 h 1323975"/>
                <a:gd name="connsiteX2" fmla="*/ 7144 w 209550"/>
                <a:gd name="connsiteY2" fmla="*/ 666274 h 1323975"/>
                <a:gd name="connsiteX3" fmla="*/ 107156 w 209550"/>
                <a:gd name="connsiteY3" fmla="*/ 7144 h 1323975"/>
                <a:gd name="connsiteX4" fmla="*/ 207169 w 209550"/>
                <a:gd name="connsiteY4" fmla="*/ 666274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1323975">
                  <a:moveTo>
                    <a:pt x="207169" y="666274"/>
                  </a:moveTo>
                  <a:cubicBezTo>
                    <a:pt x="207169" y="1030301"/>
                    <a:pt x="162392" y="1325404"/>
                    <a:pt x="107156" y="1325404"/>
                  </a:cubicBezTo>
                  <a:cubicBezTo>
                    <a:pt x="51921" y="1325404"/>
                    <a:pt x="7144" y="1030301"/>
                    <a:pt x="7144" y="666274"/>
                  </a:cubicBezTo>
                  <a:cubicBezTo>
                    <a:pt x="7144" y="302246"/>
                    <a:pt x="51921" y="7144"/>
                    <a:pt x="107156" y="7144"/>
                  </a:cubicBezTo>
                  <a:cubicBezTo>
                    <a:pt x="162392" y="7144"/>
                    <a:pt x="207169" y="302246"/>
                    <a:pt x="207169" y="666274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4927775" y="10433784"/>
              <a:ext cx="2146122" cy="484608"/>
            </a:xfrm>
            <a:custGeom>
              <a:avLst/>
              <a:gdLst>
                <a:gd name="connsiteX0" fmla="*/ 1471136 w 1476375"/>
                <a:gd name="connsiteY0" fmla="*/ 226219 h 333375"/>
                <a:gd name="connsiteX1" fmla="*/ 1441609 w 1476375"/>
                <a:gd name="connsiteY1" fmla="*/ 285274 h 333375"/>
                <a:gd name="connsiteX2" fmla="*/ 1121569 w 1476375"/>
                <a:gd name="connsiteY2" fmla="*/ 254794 h 333375"/>
                <a:gd name="connsiteX3" fmla="*/ 1097756 w 1476375"/>
                <a:gd name="connsiteY3" fmla="*/ 285274 h 333375"/>
                <a:gd name="connsiteX4" fmla="*/ 806291 w 1476375"/>
                <a:gd name="connsiteY4" fmla="*/ 280511 h 333375"/>
                <a:gd name="connsiteX5" fmla="*/ 800576 w 1476375"/>
                <a:gd name="connsiteY5" fmla="*/ 285274 h 333375"/>
                <a:gd name="connsiteX6" fmla="*/ 508159 w 1476375"/>
                <a:gd name="connsiteY6" fmla="*/ 280511 h 333375"/>
                <a:gd name="connsiteX7" fmla="*/ 502444 w 1476375"/>
                <a:gd name="connsiteY7" fmla="*/ 285274 h 333375"/>
                <a:gd name="connsiteX8" fmla="*/ 161449 w 1476375"/>
                <a:gd name="connsiteY8" fmla="*/ 230029 h 333375"/>
                <a:gd name="connsiteX9" fmla="*/ 21431 w 1476375"/>
                <a:gd name="connsiteY9" fmla="*/ 35719 h 333375"/>
                <a:gd name="connsiteX10" fmla="*/ 7144 w 1476375"/>
                <a:gd name="connsiteY10" fmla="*/ 7144 h 333375"/>
                <a:gd name="connsiteX11" fmla="*/ 133826 w 1476375"/>
                <a:gd name="connsiteY11" fmla="*/ 182404 h 333375"/>
                <a:gd name="connsiteX12" fmla="*/ 474821 w 1476375"/>
                <a:gd name="connsiteY12" fmla="*/ 237649 h 333375"/>
                <a:gd name="connsiteX13" fmla="*/ 480536 w 1476375"/>
                <a:gd name="connsiteY13" fmla="*/ 232886 h 333375"/>
                <a:gd name="connsiteX14" fmla="*/ 772954 w 1476375"/>
                <a:gd name="connsiteY14" fmla="*/ 237649 h 333375"/>
                <a:gd name="connsiteX15" fmla="*/ 778669 w 1476375"/>
                <a:gd name="connsiteY15" fmla="*/ 232886 h 333375"/>
                <a:gd name="connsiteX16" fmla="*/ 1070134 w 1476375"/>
                <a:gd name="connsiteY16" fmla="*/ 237649 h 333375"/>
                <a:gd name="connsiteX17" fmla="*/ 1093946 w 1476375"/>
                <a:gd name="connsiteY17" fmla="*/ 207169 h 333375"/>
                <a:gd name="connsiteX18" fmla="*/ 1413986 w 1476375"/>
                <a:gd name="connsiteY18" fmla="*/ 237649 h 333375"/>
                <a:gd name="connsiteX19" fmla="*/ 1443514 w 1476375"/>
                <a:gd name="connsiteY19" fmla="*/ 178594 h 333375"/>
                <a:gd name="connsiteX20" fmla="*/ 1440656 w 1476375"/>
                <a:gd name="connsiteY20" fmla="*/ 159544 h 333375"/>
                <a:gd name="connsiteX21" fmla="*/ 1457801 w 1476375"/>
                <a:gd name="connsiteY21" fmla="*/ 184309 h 333375"/>
                <a:gd name="connsiteX22" fmla="*/ 1471136 w 1476375"/>
                <a:gd name="connsiteY22" fmla="*/ 22621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6375" h="333375">
                  <a:moveTo>
                    <a:pt x="1471136" y="226219"/>
                  </a:moveTo>
                  <a:cubicBezTo>
                    <a:pt x="1471136" y="249079"/>
                    <a:pt x="1460659" y="270986"/>
                    <a:pt x="1441609" y="285274"/>
                  </a:cubicBezTo>
                  <a:cubicBezTo>
                    <a:pt x="1341596" y="357664"/>
                    <a:pt x="1203484" y="342424"/>
                    <a:pt x="1121569" y="254794"/>
                  </a:cubicBezTo>
                  <a:cubicBezTo>
                    <a:pt x="1116806" y="266224"/>
                    <a:pt x="1108234" y="277654"/>
                    <a:pt x="1097756" y="285274"/>
                  </a:cubicBezTo>
                  <a:cubicBezTo>
                    <a:pt x="1008221" y="350044"/>
                    <a:pt x="889159" y="344329"/>
                    <a:pt x="806291" y="280511"/>
                  </a:cubicBezTo>
                  <a:cubicBezTo>
                    <a:pt x="804386" y="282416"/>
                    <a:pt x="802481" y="284321"/>
                    <a:pt x="800576" y="285274"/>
                  </a:cubicBezTo>
                  <a:cubicBezTo>
                    <a:pt x="711041" y="350044"/>
                    <a:pt x="591979" y="344329"/>
                    <a:pt x="508159" y="280511"/>
                  </a:cubicBezTo>
                  <a:cubicBezTo>
                    <a:pt x="506254" y="282416"/>
                    <a:pt x="504349" y="284321"/>
                    <a:pt x="502444" y="285274"/>
                  </a:cubicBezTo>
                  <a:cubicBezTo>
                    <a:pt x="393859" y="363379"/>
                    <a:pt x="240506" y="338614"/>
                    <a:pt x="161449" y="230029"/>
                  </a:cubicBezTo>
                  <a:lnTo>
                    <a:pt x="21431" y="35719"/>
                  </a:lnTo>
                  <a:cubicBezTo>
                    <a:pt x="14764" y="27146"/>
                    <a:pt x="10001" y="17621"/>
                    <a:pt x="7144" y="7144"/>
                  </a:cubicBezTo>
                  <a:lnTo>
                    <a:pt x="133826" y="182404"/>
                  </a:lnTo>
                  <a:cubicBezTo>
                    <a:pt x="211931" y="290989"/>
                    <a:pt x="365284" y="316706"/>
                    <a:pt x="474821" y="237649"/>
                  </a:cubicBezTo>
                  <a:cubicBezTo>
                    <a:pt x="476726" y="235744"/>
                    <a:pt x="478631" y="234791"/>
                    <a:pt x="480536" y="232886"/>
                  </a:cubicBezTo>
                  <a:cubicBezTo>
                    <a:pt x="564356" y="296704"/>
                    <a:pt x="683419" y="302419"/>
                    <a:pt x="772954" y="237649"/>
                  </a:cubicBezTo>
                  <a:cubicBezTo>
                    <a:pt x="774859" y="235744"/>
                    <a:pt x="776764" y="234791"/>
                    <a:pt x="778669" y="232886"/>
                  </a:cubicBezTo>
                  <a:cubicBezTo>
                    <a:pt x="862489" y="296704"/>
                    <a:pt x="981551" y="302419"/>
                    <a:pt x="1070134" y="237649"/>
                  </a:cubicBezTo>
                  <a:cubicBezTo>
                    <a:pt x="1081564" y="229076"/>
                    <a:pt x="1089184" y="218599"/>
                    <a:pt x="1093946" y="207169"/>
                  </a:cubicBezTo>
                  <a:cubicBezTo>
                    <a:pt x="1176814" y="294799"/>
                    <a:pt x="1313974" y="310039"/>
                    <a:pt x="1413986" y="237649"/>
                  </a:cubicBezTo>
                  <a:cubicBezTo>
                    <a:pt x="1433036" y="223361"/>
                    <a:pt x="1443514" y="201454"/>
                    <a:pt x="1443514" y="178594"/>
                  </a:cubicBezTo>
                  <a:cubicBezTo>
                    <a:pt x="1443514" y="171926"/>
                    <a:pt x="1442561" y="166211"/>
                    <a:pt x="1440656" y="159544"/>
                  </a:cubicBezTo>
                  <a:lnTo>
                    <a:pt x="1457801" y="184309"/>
                  </a:lnTo>
                  <a:cubicBezTo>
                    <a:pt x="1466374" y="196691"/>
                    <a:pt x="1471136" y="210979"/>
                    <a:pt x="1471136" y="22621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875160" y="10123281"/>
              <a:ext cx="2159968" cy="719989"/>
            </a:xfrm>
            <a:custGeom>
              <a:avLst/>
              <a:gdLst>
                <a:gd name="connsiteX0" fmla="*/ 1478756 w 1485900"/>
                <a:gd name="connsiteY0" fmla="*/ 392197 h 495300"/>
                <a:gd name="connsiteX1" fmla="*/ 1449229 w 1485900"/>
                <a:gd name="connsiteY1" fmla="*/ 451252 h 495300"/>
                <a:gd name="connsiteX2" fmla="*/ 1129189 w 1485900"/>
                <a:gd name="connsiteY2" fmla="*/ 420772 h 495300"/>
                <a:gd name="connsiteX3" fmla="*/ 1105376 w 1485900"/>
                <a:gd name="connsiteY3" fmla="*/ 451252 h 495300"/>
                <a:gd name="connsiteX4" fmla="*/ 813911 w 1485900"/>
                <a:gd name="connsiteY4" fmla="*/ 446489 h 495300"/>
                <a:gd name="connsiteX5" fmla="*/ 808196 w 1485900"/>
                <a:gd name="connsiteY5" fmla="*/ 451252 h 495300"/>
                <a:gd name="connsiteX6" fmla="*/ 515779 w 1485900"/>
                <a:gd name="connsiteY6" fmla="*/ 446489 h 495300"/>
                <a:gd name="connsiteX7" fmla="*/ 510064 w 1485900"/>
                <a:gd name="connsiteY7" fmla="*/ 451252 h 495300"/>
                <a:gd name="connsiteX8" fmla="*/ 169069 w 1485900"/>
                <a:gd name="connsiteY8" fmla="*/ 396007 h 495300"/>
                <a:gd name="connsiteX9" fmla="*/ 42386 w 1485900"/>
                <a:gd name="connsiteY9" fmla="*/ 220747 h 495300"/>
                <a:gd name="connsiteX10" fmla="*/ 28099 w 1485900"/>
                <a:gd name="connsiteY10" fmla="*/ 201697 h 495300"/>
                <a:gd name="connsiteX11" fmla="*/ 7144 w 1485900"/>
                <a:gd name="connsiteY11" fmla="*/ 136927 h 495300"/>
                <a:gd name="connsiteX12" fmla="*/ 53816 w 1485900"/>
                <a:gd name="connsiteY12" fmla="*/ 45487 h 495300"/>
                <a:gd name="connsiteX13" fmla="*/ 324326 w 1485900"/>
                <a:gd name="connsiteY13" fmla="*/ 74062 h 495300"/>
                <a:gd name="connsiteX14" fmla="*/ 350996 w 1485900"/>
                <a:gd name="connsiteY14" fmla="*/ 45487 h 495300"/>
                <a:gd name="connsiteX15" fmla="*/ 621506 w 1485900"/>
                <a:gd name="connsiteY15" fmla="*/ 74062 h 495300"/>
                <a:gd name="connsiteX16" fmla="*/ 648176 w 1485900"/>
                <a:gd name="connsiteY16" fmla="*/ 45487 h 495300"/>
                <a:gd name="connsiteX17" fmla="*/ 933926 w 1485900"/>
                <a:gd name="connsiteY17" fmla="*/ 92159 h 495300"/>
                <a:gd name="connsiteX18" fmla="*/ 949166 w 1485900"/>
                <a:gd name="connsiteY18" fmla="*/ 113114 h 495300"/>
                <a:gd name="connsiteX19" fmla="*/ 964406 w 1485900"/>
                <a:gd name="connsiteY19" fmla="*/ 75967 h 495300"/>
                <a:gd name="connsiteX20" fmla="*/ 992981 w 1485900"/>
                <a:gd name="connsiteY20" fmla="*/ 45487 h 495300"/>
                <a:gd name="connsiteX21" fmla="*/ 1278731 w 1485900"/>
                <a:gd name="connsiteY21" fmla="*/ 92159 h 495300"/>
                <a:gd name="connsiteX22" fmla="*/ 1465421 w 1485900"/>
                <a:gd name="connsiteY22" fmla="*/ 351239 h 495300"/>
                <a:gd name="connsiteX23" fmla="*/ 1476851 w 1485900"/>
                <a:gd name="connsiteY23" fmla="*/ 374099 h 495300"/>
                <a:gd name="connsiteX24" fmla="*/ 1478756 w 1485900"/>
                <a:gd name="connsiteY24" fmla="*/ 39219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85900" h="495300">
                  <a:moveTo>
                    <a:pt x="1478756" y="392197"/>
                  </a:moveTo>
                  <a:cubicBezTo>
                    <a:pt x="1478756" y="415057"/>
                    <a:pt x="1468279" y="436964"/>
                    <a:pt x="1449229" y="451252"/>
                  </a:cubicBezTo>
                  <a:cubicBezTo>
                    <a:pt x="1349216" y="523642"/>
                    <a:pt x="1211104" y="508402"/>
                    <a:pt x="1129189" y="420772"/>
                  </a:cubicBezTo>
                  <a:cubicBezTo>
                    <a:pt x="1124426" y="432202"/>
                    <a:pt x="1115854" y="443632"/>
                    <a:pt x="1105376" y="451252"/>
                  </a:cubicBezTo>
                  <a:cubicBezTo>
                    <a:pt x="1015841" y="516022"/>
                    <a:pt x="896779" y="510307"/>
                    <a:pt x="813911" y="446489"/>
                  </a:cubicBezTo>
                  <a:cubicBezTo>
                    <a:pt x="812006" y="448394"/>
                    <a:pt x="810101" y="450299"/>
                    <a:pt x="808196" y="451252"/>
                  </a:cubicBezTo>
                  <a:cubicBezTo>
                    <a:pt x="718661" y="516022"/>
                    <a:pt x="599599" y="510307"/>
                    <a:pt x="515779" y="446489"/>
                  </a:cubicBezTo>
                  <a:cubicBezTo>
                    <a:pt x="513874" y="448394"/>
                    <a:pt x="511969" y="450299"/>
                    <a:pt x="510064" y="451252"/>
                  </a:cubicBezTo>
                  <a:cubicBezTo>
                    <a:pt x="401479" y="529357"/>
                    <a:pt x="248126" y="504592"/>
                    <a:pt x="169069" y="396007"/>
                  </a:cubicBezTo>
                  <a:lnTo>
                    <a:pt x="42386" y="220747"/>
                  </a:lnTo>
                  <a:lnTo>
                    <a:pt x="28099" y="201697"/>
                  </a:lnTo>
                  <a:cubicBezTo>
                    <a:pt x="13811" y="181694"/>
                    <a:pt x="7144" y="158834"/>
                    <a:pt x="7144" y="136927"/>
                  </a:cubicBezTo>
                  <a:cubicBezTo>
                    <a:pt x="7144" y="101684"/>
                    <a:pt x="23336" y="67394"/>
                    <a:pt x="53816" y="45487"/>
                  </a:cubicBezTo>
                  <a:cubicBezTo>
                    <a:pt x="138589" y="-15473"/>
                    <a:pt x="255746" y="-2138"/>
                    <a:pt x="324326" y="74062"/>
                  </a:cubicBezTo>
                  <a:cubicBezTo>
                    <a:pt x="331946" y="63584"/>
                    <a:pt x="340519" y="54059"/>
                    <a:pt x="350996" y="45487"/>
                  </a:cubicBezTo>
                  <a:cubicBezTo>
                    <a:pt x="435769" y="-15473"/>
                    <a:pt x="552926" y="-2138"/>
                    <a:pt x="621506" y="74062"/>
                  </a:cubicBezTo>
                  <a:cubicBezTo>
                    <a:pt x="629126" y="63584"/>
                    <a:pt x="637699" y="54059"/>
                    <a:pt x="648176" y="45487"/>
                  </a:cubicBezTo>
                  <a:cubicBezTo>
                    <a:pt x="739616" y="-20236"/>
                    <a:pt x="868204" y="719"/>
                    <a:pt x="933926" y="92159"/>
                  </a:cubicBezTo>
                  <a:lnTo>
                    <a:pt x="949166" y="113114"/>
                  </a:lnTo>
                  <a:cubicBezTo>
                    <a:pt x="952024" y="99779"/>
                    <a:pt x="956786" y="87397"/>
                    <a:pt x="964406" y="75967"/>
                  </a:cubicBezTo>
                  <a:cubicBezTo>
                    <a:pt x="972026" y="64537"/>
                    <a:pt x="981551" y="54059"/>
                    <a:pt x="992981" y="45487"/>
                  </a:cubicBezTo>
                  <a:cubicBezTo>
                    <a:pt x="1084421" y="-20236"/>
                    <a:pt x="1213009" y="719"/>
                    <a:pt x="1278731" y="92159"/>
                  </a:cubicBezTo>
                  <a:lnTo>
                    <a:pt x="1465421" y="351239"/>
                  </a:lnTo>
                  <a:cubicBezTo>
                    <a:pt x="1470184" y="358859"/>
                    <a:pt x="1473994" y="366479"/>
                    <a:pt x="1476851" y="374099"/>
                  </a:cubicBezTo>
                  <a:cubicBezTo>
                    <a:pt x="1477804" y="378862"/>
                    <a:pt x="1478756" y="385529"/>
                    <a:pt x="1478756" y="392197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5150694" y="11804533"/>
              <a:ext cx="553838" cy="456916"/>
            </a:xfrm>
            <a:custGeom>
              <a:avLst/>
              <a:gdLst>
                <a:gd name="connsiteX0" fmla="*/ 376714 w 381000"/>
                <a:gd name="connsiteY0" fmla="*/ 7144 h 314325"/>
                <a:gd name="connsiteX1" fmla="*/ 349091 w 381000"/>
                <a:gd name="connsiteY1" fmla="*/ 291941 h 314325"/>
                <a:gd name="connsiteX2" fmla="*/ 348139 w 381000"/>
                <a:gd name="connsiteY2" fmla="*/ 291941 h 314325"/>
                <a:gd name="connsiteX3" fmla="*/ 7144 w 381000"/>
                <a:gd name="connsiteY3" fmla="*/ 310991 h 314325"/>
                <a:gd name="connsiteX4" fmla="*/ 43339 w 381000"/>
                <a:gd name="connsiteY4" fmla="*/ 9049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314325">
                  <a:moveTo>
                    <a:pt x="376714" y="7144"/>
                  </a:moveTo>
                  <a:lnTo>
                    <a:pt x="349091" y="291941"/>
                  </a:lnTo>
                  <a:lnTo>
                    <a:pt x="348139" y="291941"/>
                  </a:lnTo>
                  <a:lnTo>
                    <a:pt x="7144" y="310991"/>
                  </a:lnTo>
                  <a:lnTo>
                    <a:pt x="43339" y="9049"/>
                  </a:ln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801756" y="11623781"/>
              <a:ext cx="899987" cy="830757"/>
            </a:xfrm>
            <a:custGeom>
              <a:avLst/>
              <a:gdLst>
                <a:gd name="connsiteX0" fmla="*/ 191943 w 619125"/>
                <a:gd name="connsiteY0" fmla="*/ 122915 h 571500"/>
                <a:gd name="connsiteX1" fmla="*/ 30970 w 619125"/>
                <a:gd name="connsiteY1" fmla="*/ 345800 h 571500"/>
                <a:gd name="connsiteX2" fmla="*/ 59545 w 619125"/>
                <a:gd name="connsiteY2" fmla="*/ 524870 h 571500"/>
                <a:gd name="connsiteX3" fmla="*/ 59545 w 619125"/>
                <a:gd name="connsiteY3" fmla="*/ 524870 h 571500"/>
                <a:gd name="connsiteX4" fmla="*/ 387205 w 619125"/>
                <a:gd name="connsiteY4" fmla="*/ 471530 h 571500"/>
                <a:gd name="connsiteX5" fmla="*/ 600565 w 619125"/>
                <a:gd name="connsiteY5" fmla="*/ 175303 h 571500"/>
                <a:gd name="connsiteX6" fmla="*/ 581515 w 619125"/>
                <a:gd name="connsiteY6" fmla="*/ 60050 h 571500"/>
                <a:gd name="connsiteX7" fmla="*/ 581515 w 619125"/>
                <a:gd name="connsiteY7" fmla="*/ 60050 h 571500"/>
                <a:gd name="connsiteX8" fmla="*/ 191943 w 619125"/>
                <a:gd name="connsiteY8" fmla="*/ 12291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25" h="571500">
                  <a:moveTo>
                    <a:pt x="191943" y="122915"/>
                  </a:moveTo>
                  <a:lnTo>
                    <a:pt x="30970" y="345800"/>
                  </a:lnTo>
                  <a:cubicBezTo>
                    <a:pt x="-9987" y="402950"/>
                    <a:pt x="3348" y="482960"/>
                    <a:pt x="59545" y="524870"/>
                  </a:cubicBezTo>
                  <a:lnTo>
                    <a:pt x="59545" y="524870"/>
                  </a:lnTo>
                  <a:cubicBezTo>
                    <a:pt x="164320" y="600118"/>
                    <a:pt x="311958" y="576305"/>
                    <a:pt x="387205" y="471530"/>
                  </a:cubicBezTo>
                  <a:lnTo>
                    <a:pt x="600565" y="175303"/>
                  </a:lnTo>
                  <a:cubicBezTo>
                    <a:pt x="627235" y="138155"/>
                    <a:pt x="618663" y="86720"/>
                    <a:pt x="581515" y="60050"/>
                  </a:cubicBezTo>
                  <a:lnTo>
                    <a:pt x="581515" y="60050"/>
                  </a:lnTo>
                  <a:cubicBezTo>
                    <a:pt x="457690" y="-30437"/>
                    <a:pt x="281478" y="-1862"/>
                    <a:pt x="191943" y="122915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5521103" y="4412507"/>
            <a:ext cx="3833208" cy="6484847"/>
            <a:chOff x="21228928" y="5883215"/>
            <a:chExt cx="5111610" cy="8647587"/>
          </a:xfrm>
        </p:grpSpPr>
        <p:sp>
          <p:nvSpPr>
            <p:cNvPr id="28" name="Freeform: Shape 27"/>
            <p:cNvSpPr/>
            <p:nvPr/>
          </p:nvSpPr>
          <p:spPr>
            <a:xfrm>
              <a:off x="21228928" y="8579073"/>
              <a:ext cx="595376" cy="1633822"/>
            </a:xfrm>
            <a:custGeom>
              <a:avLst/>
              <a:gdLst>
                <a:gd name="connsiteX0" fmla="*/ 304107 w 409575"/>
                <a:gd name="connsiteY0" fmla="*/ 65754 h 1123950"/>
                <a:gd name="connsiteX1" fmla="*/ 265055 w 409575"/>
                <a:gd name="connsiteY1" fmla="*/ 24796 h 1123950"/>
                <a:gd name="connsiteX2" fmla="*/ 154564 w 409575"/>
                <a:gd name="connsiteY2" fmla="*/ 66706 h 1123950"/>
                <a:gd name="connsiteX3" fmla="*/ 304107 w 409575"/>
                <a:gd name="connsiteY3" fmla="*/ 1122076 h 1123950"/>
                <a:gd name="connsiteX4" fmla="*/ 410786 w 409575"/>
                <a:gd name="connsiteY4" fmla="*/ 1018254 h 1123950"/>
                <a:gd name="connsiteX5" fmla="*/ 304107 w 409575"/>
                <a:gd name="connsiteY5" fmla="*/ 65754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1123950">
                  <a:moveTo>
                    <a:pt x="304107" y="65754"/>
                  </a:moveTo>
                  <a:lnTo>
                    <a:pt x="265055" y="24796"/>
                  </a:lnTo>
                  <a:cubicBezTo>
                    <a:pt x="226001" y="-16161"/>
                    <a:pt x="187901" y="20986"/>
                    <a:pt x="154564" y="66706"/>
                  </a:cubicBezTo>
                  <a:cubicBezTo>
                    <a:pt x="-80703" y="383889"/>
                    <a:pt x="-36889" y="743934"/>
                    <a:pt x="304107" y="1122076"/>
                  </a:cubicBezTo>
                  <a:lnTo>
                    <a:pt x="410786" y="1018254"/>
                  </a:lnTo>
                  <a:lnTo>
                    <a:pt x="304107" y="65754"/>
                  </a:ln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25745162" y="8579073"/>
              <a:ext cx="595376" cy="1633822"/>
            </a:xfrm>
            <a:custGeom>
              <a:avLst/>
              <a:gdLst>
                <a:gd name="connsiteX0" fmla="*/ 113823 w 409575"/>
                <a:gd name="connsiteY0" fmla="*/ 65754 h 1123950"/>
                <a:gd name="connsiteX1" fmla="*/ 152876 w 409575"/>
                <a:gd name="connsiteY1" fmla="*/ 24796 h 1123950"/>
                <a:gd name="connsiteX2" fmla="*/ 263366 w 409575"/>
                <a:gd name="connsiteY2" fmla="*/ 66706 h 1123950"/>
                <a:gd name="connsiteX3" fmla="*/ 113823 w 409575"/>
                <a:gd name="connsiteY3" fmla="*/ 1122076 h 1123950"/>
                <a:gd name="connsiteX4" fmla="*/ 7144 w 409575"/>
                <a:gd name="connsiteY4" fmla="*/ 1018254 h 1123950"/>
                <a:gd name="connsiteX5" fmla="*/ 113823 w 409575"/>
                <a:gd name="connsiteY5" fmla="*/ 65754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1123950">
                  <a:moveTo>
                    <a:pt x="113823" y="65754"/>
                  </a:moveTo>
                  <a:lnTo>
                    <a:pt x="152876" y="24796"/>
                  </a:lnTo>
                  <a:cubicBezTo>
                    <a:pt x="191929" y="-16161"/>
                    <a:pt x="230029" y="20986"/>
                    <a:pt x="263366" y="66706"/>
                  </a:cubicBezTo>
                  <a:cubicBezTo>
                    <a:pt x="498634" y="383889"/>
                    <a:pt x="454819" y="743934"/>
                    <a:pt x="113823" y="1122076"/>
                  </a:cubicBezTo>
                  <a:lnTo>
                    <a:pt x="7144" y="1018254"/>
                  </a:lnTo>
                  <a:lnTo>
                    <a:pt x="113823" y="65754"/>
                  </a:ln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2597978" y="10778549"/>
              <a:ext cx="2630731" cy="3752253"/>
            </a:xfrm>
            <a:custGeom>
              <a:avLst/>
              <a:gdLst>
                <a:gd name="connsiteX0" fmla="*/ 7144 w 1809750"/>
                <a:gd name="connsiteY0" fmla="*/ 240506 h 2581275"/>
                <a:gd name="connsiteX1" fmla="*/ 7144 w 1809750"/>
                <a:gd name="connsiteY1" fmla="*/ 2576989 h 2581275"/>
                <a:gd name="connsiteX2" fmla="*/ 1805464 w 1809750"/>
                <a:gd name="connsiteY2" fmla="*/ 2576989 h 2581275"/>
                <a:gd name="connsiteX3" fmla="*/ 1712119 w 1809750"/>
                <a:gd name="connsiteY3" fmla="*/ 7144 h 258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0" h="2581275">
                  <a:moveTo>
                    <a:pt x="7144" y="240506"/>
                  </a:moveTo>
                  <a:lnTo>
                    <a:pt x="7144" y="2576989"/>
                  </a:lnTo>
                  <a:lnTo>
                    <a:pt x="1805464" y="2576989"/>
                  </a:lnTo>
                  <a:lnTo>
                    <a:pt x="1712119" y="7144"/>
                  </a:ln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1612146" y="6808914"/>
              <a:ext cx="4416859" cy="6119910"/>
            </a:xfrm>
            <a:custGeom>
              <a:avLst/>
              <a:gdLst>
                <a:gd name="connsiteX0" fmla="*/ 3033236 w 3038475"/>
                <a:gd name="connsiteY0" fmla="*/ 2966561 h 4210050"/>
                <a:gd name="connsiteX1" fmla="*/ 1717834 w 3038475"/>
                <a:gd name="connsiteY1" fmla="*/ 4210526 h 4210050"/>
                <a:gd name="connsiteX2" fmla="*/ 1321594 w 3038475"/>
                <a:gd name="connsiteY2" fmla="*/ 4210526 h 4210050"/>
                <a:gd name="connsiteX3" fmla="*/ 40481 w 3038475"/>
                <a:gd name="connsiteY3" fmla="*/ 3246597 h 4210050"/>
                <a:gd name="connsiteX4" fmla="*/ 7144 w 3038475"/>
                <a:gd name="connsiteY4" fmla="*/ 2967514 h 4210050"/>
                <a:gd name="connsiteX5" fmla="*/ 79534 w 3038475"/>
                <a:gd name="connsiteY5" fmla="*/ 1617821 h 4210050"/>
                <a:gd name="connsiteX6" fmla="*/ 89059 w 3038475"/>
                <a:gd name="connsiteY6" fmla="*/ 1437799 h 4210050"/>
                <a:gd name="connsiteX7" fmla="*/ 1519713 w 3038475"/>
                <a:gd name="connsiteY7" fmla="*/ 7144 h 4210050"/>
                <a:gd name="connsiteX8" fmla="*/ 2530317 w 3038475"/>
                <a:gd name="connsiteY8" fmla="*/ 427196 h 4210050"/>
                <a:gd name="connsiteX9" fmla="*/ 2950369 w 3038475"/>
                <a:gd name="connsiteY9" fmla="*/ 1437799 h 4210050"/>
                <a:gd name="connsiteX10" fmla="*/ 2958942 w 3038475"/>
                <a:gd name="connsiteY10" fmla="*/ 1591151 h 4210050"/>
                <a:gd name="connsiteX11" fmla="*/ 3033236 w 3038475"/>
                <a:gd name="connsiteY11" fmla="*/ 2966561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8475" h="4210050">
                  <a:moveTo>
                    <a:pt x="3033236" y="2966561"/>
                  </a:moveTo>
                  <a:cubicBezTo>
                    <a:pt x="3033236" y="3650456"/>
                    <a:pt x="2441734" y="4210526"/>
                    <a:pt x="1717834" y="4210526"/>
                  </a:cubicBezTo>
                  <a:lnTo>
                    <a:pt x="1321594" y="4210526"/>
                  </a:lnTo>
                  <a:cubicBezTo>
                    <a:pt x="699611" y="4210526"/>
                    <a:pt x="174784" y="3797141"/>
                    <a:pt x="40481" y="3246597"/>
                  </a:cubicBezTo>
                  <a:cubicBezTo>
                    <a:pt x="18573" y="3157061"/>
                    <a:pt x="7144" y="3063716"/>
                    <a:pt x="7144" y="2967514"/>
                  </a:cubicBezTo>
                  <a:lnTo>
                    <a:pt x="79534" y="1617821"/>
                  </a:lnTo>
                  <a:lnTo>
                    <a:pt x="89059" y="1437799"/>
                  </a:lnTo>
                  <a:cubicBezTo>
                    <a:pt x="89059" y="651034"/>
                    <a:pt x="732948" y="7144"/>
                    <a:pt x="1519713" y="7144"/>
                  </a:cubicBezTo>
                  <a:cubicBezTo>
                    <a:pt x="1913096" y="7144"/>
                    <a:pt x="2271236" y="168116"/>
                    <a:pt x="2530317" y="427196"/>
                  </a:cubicBezTo>
                  <a:cubicBezTo>
                    <a:pt x="2789396" y="686276"/>
                    <a:pt x="2950369" y="1044416"/>
                    <a:pt x="2950369" y="1437799"/>
                  </a:cubicBezTo>
                  <a:lnTo>
                    <a:pt x="2958942" y="1591151"/>
                  </a:lnTo>
                  <a:lnTo>
                    <a:pt x="3033236" y="2966561"/>
                  </a:ln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3268122" y="10287017"/>
              <a:ext cx="1107676" cy="221535"/>
            </a:xfrm>
            <a:custGeom>
              <a:avLst/>
              <a:gdLst>
                <a:gd name="connsiteX0" fmla="*/ 754856 w 762000"/>
                <a:gd name="connsiteY0" fmla="*/ 7144 h 152400"/>
                <a:gd name="connsiteX1" fmla="*/ 7144 w 762000"/>
                <a:gd name="connsiteY1" fmla="*/ 7144 h 152400"/>
                <a:gd name="connsiteX2" fmla="*/ 754856 w 762000"/>
                <a:gd name="connsiteY2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152400">
                  <a:moveTo>
                    <a:pt x="754856" y="7144"/>
                  </a:moveTo>
                  <a:cubicBezTo>
                    <a:pt x="505302" y="200501"/>
                    <a:pt x="256698" y="200501"/>
                    <a:pt x="7144" y="7144"/>
                  </a:cubicBezTo>
                  <a:cubicBezTo>
                    <a:pt x="7144" y="7144"/>
                    <a:pt x="369094" y="158591"/>
                    <a:pt x="754856" y="7144"/>
                  </a:cubicBezTo>
                  <a:close/>
                </a:path>
              </a:pathLst>
            </a:custGeom>
            <a:solidFill>
              <a:srgbClr val="773D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2564748" y="8960575"/>
              <a:ext cx="581530" cy="443070"/>
            </a:xfrm>
            <a:custGeom>
              <a:avLst/>
              <a:gdLst>
                <a:gd name="connsiteX0" fmla="*/ 401479 w 400050"/>
                <a:gd name="connsiteY0" fmla="*/ 152876 h 304800"/>
                <a:gd name="connsiteX1" fmla="*/ 204311 w 400050"/>
                <a:gd name="connsiteY1" fmla="*/ 298609 h 304800"/>
                <a:gd name="connsiteX2" fmla="*/ 7144 w 400050"/>
                <a:gd name="connsiteY2" fmla="*/ 152876 h 304800"/>
                <a:gd name="connsiteX3" fmla="*/ 204311 w 400050"/>
                <a:gd name="connsiteY3" fmla="*/ 7144 h 304800"/>
                <a:gd name="connsiteX4" fmla="*/ 401479 w 400050"/>
                <a:gd name="connsiteY4" fmla="*/ 1528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304800">
                  <a:moveTo>
                    <a:pt x="401479" y="152876"/>
                  </a:moveTo>
                  <a:cubicBezTo>
                    <a:pt x="401479" y="233362"/>
                    <a:pt x="313204" y="298609"/>
                    <a:pt x="204311" y="298609"/>
                  </a:cubicBezTo>
                  <a:cubicBezTo>
                    <a:pt x="95419" y="298609"/>
                    <a:pt x="7144" y="233362"/>
                    <a:pt x="7144" y="152876"/>
                  </a:cubicBezTo>
                  <a:cubicBezTo>
                    <a:pt x="7144" y="72390"/>
                    <a:pt x="95419" y="7144"/>
                    <a:pt x="204311" y="7144"/>
                  </a:cubicBezTo>
                  <a:cubicBezTo>
                    <a:pt x="313204" y="7144"/>
                    <a:pt x="401479" y="72390"/>
                    <a:pt x="401479" y="152876"/>
                  </a:cubicBezTo>
                  <a:close/>
                </a:path>
              </a:pathLst>
            </a:custGeom>
            <a:solidFill>
              <a:srgbClr val="02021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4457489" y="8960575"/>
              <a:ext cx="581530" cy="443070"/>
            </a:xfrm>
            <a:custGeom>
              <a:avLst/>
              <a:gdLst>
                <a:gd name="connsiteX0" fmla="*/ 401479 w 400050"/>
                <a:gd name="connsiteY0" fmla="*/ 152876 h 304800"/>
                <a:gd name="connsiteX1" fmla="*/ 204312 w 400050"/>
                <a:gd name="connsiteY1" fmla="*/ 298609 h 304800"/>
                <a:gd name="connsiteX2" fmla="*/ 7145 w 400050"/>
                <a:gd name="connsiteY2" fmla="*/ 152876 h 304800"/>
                <a:gd name="connsiteX3" fmla="*/ 204312 w 400050"/>
                <a:gd name="connsiteY3" fmla="*/ 7144 h 304800"/>
                <a:gd name="connsiteX4" fmla="*/ 401479 w 400050"/>
                <a:gd name="connsiteY4" fmla="*/ 1528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304800">
                  <a:moveTo>
                    <a:pt x="401479" y="152876"/>
                  </a:moveTo>
                  <a:cubicBezTo>
                    <a:pt x="401479" y="233362"/>
                    <a:pt x="313204" y="298609"/>
                    <a:pt x="204312" y="298609"/>
                  </a:cubicBezTo>
                  <a:cubicBezTo>
                    <a:pt x="95420" y="298609"/>
                    <a:pt x="7145" y="233362"/>
                    <a:pt x="7145" y="152876"/>
                  </a:cubicBezTo>
                  <a:cubicBezTo>
                    <a:pt x="7145" y="72390"/>
                    <a:pt x="95420" y="7144"/>
                    <a:pt x="204312" y="7144"/>
                  </a:cubicBezTo>
                  <a:cubicBezTo>
                    <a:pt x="313204" y="7144"/>
                    <a:pt x="401479" y="72390"/>
                    <a:pt x="401479" y="152876"/>
                  </a:cubicBezTo>
                  <a:close/>
                </a:path>
              </a:pathLst>
            </a:custGeom>
            <a:solidFill>
              <a:srgbClr val="02021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1567410" y="5883215"/>
              <a:ext cx="4403013" cy="3406104"/>
            </a:xfrm>
            <a:custGeom>
              <a:avLst/>
              <a:gdLst>
                <a:gd name="connsiteX0" fmla="*/ 168411 w 3028950"/>
                <a:gd name="connsiteY0" fmla="*/ 2311784 h 2343150"/>
                <a:gd name="connsiteX1" fmla="*/ 611323 w 3028950"/>
                <a:gd name="connsiteY1" fmla="*/ 1300229 h 2343150"/>
                <a:gd name="connsiteX2" fmla="*/ 2234383 w 3028950"/>
                <a:gd name="connsiteY2" fmla="*/ 1697422 h 2343150"/>
                <a:gd name="connsiteX3" fmla="*/ 1988638 w 3028950"/>
                <a:gd name="connsiteY3" fmla="*/ 1440247 h 2343150"/>
                <a:gd name="connsiteX4" fmla="*/ 2654436 w 3028950"/>
                <a:gd name="connsiteY4" fmla="*/ 1766954 h 2343150"/>
                <a:gd name="connsiteX5" fmla="*/ 2479175 w 3028950"/>
                <a:gd name="connsiteY5" fmla="*/ 1521209 h 2343150"/>
                <a:gd name="connsiteX6" fmla="*/ 2981144 w 3028950"/>
                <a:gd name="connsiteY6" fmla="*/ 2182244 h 2343150"/>
                <a:gd name="connsiteX7" fmla="*/ 3022100 w 3028950"/>
                <a:gd name="connsiteY7" fmla="*/ 791594 h 2343150"/>
                <a:gd name="connsiteX8" fmla="*/ 2741113 w 3028950"/>
                <a:gd name="connsiteY8" fmla="*/ 511559 h 2343150"/>
                <a:gd name="connsiteX9" fmla="*/ 925648 w 3028950"/>
                <a:gd name="connsiteY9" fmla="*/ 481079 h 2343150"/>
                <a:gd name="connsiteX10" fmla="*/ 703716 w 3028950"/>
                <a:gd name="connsiteY10" fmla="*/ 667769 h 2343150"/>
                <a:gd name="connsiteX11" fmla="*/ 878023 w 3028950"/>
                <a:gd name="connsiteY11" fmla="*/ 311534 h 2343150"/>
                <a:gd name="connsiteX12" fmla="*/ 809444 w 3028950"/>
                <a:gd name="connsiteY12" fmla="*/ 261052 h 2343150"/>
                <a:gd name="connsiteX13" fmla="*/ 516073 w 3028950"/>
                <a:gd name="connsiteY13" fmla="*/ 539182 h 2343150"/>
                <a:gd name="connsiteX14" fmla="*/ 815158 w 3028950"/>
                <a:gd name="connsiteY14" fmla="*/ 33404 h 2343150"/>
                <a:gd name="connsiteX15" fmla="*/ 787536 w 3028950"/>
                <a:gd name="connsiteY15" fmla="*/ 12449 h 2343150"/>
                <a:gd name="connsiteX16" fmla="*/ 98879 w 3028950"/>
                <a:gd name="connsiteY16" fmla="*/ 719204 h 2343150"/>
                <a:gd name="connsiteX17" fmla="*/ 7438 w 3028950"/>
                <a:gd name="connsiteY17" fmla="*/ 959234 h 2343150"/>
                <a:gd name="connsiteX18" fmla="*/ 96021 w 3028950"/>
                <a:gd name="connsiteY18" fmla="*/ 2305117 h 2343150"/>
                <a:gd name="connsiteX19" fmla="*/ 168411 w 3028950"/>
                <a:gd name="connsiteY19" fmla="*/ 2311784 h 2343150"/>
                <a:gd name="connsiteX20" fmla="*/ 168411 w 3028950"/>
                <a:gd name="connsiteY20" fmla="*/ 2311784 h 234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28950" h="2343150">
                  <a:moveTo>
                    <a:pt x="168411" y="2311784"/>
                  </a:moveTo>
                  <a:lnTo>
                    <a:pt x="611323" y="1300229"/>
                  </a:lnTo>
                  <a:lnTo>
                    <a:pt x="2234383" y="1697422"/>
                  </a:lnTo>
                  <a:lnTo>
                    <a:pt x="1988638" y="1440247"/>
                  </a:lnTo>
                  <a:lnTo>
                    <a:pt x="2654436" y="1766954"/>
                  </a:lnTo>
                  <a:lnTo>
                    <a:pt x="2479175" y="1521209"/>
                  </a:lnTo>
                  <a:lnTo>
                    <a:pt x="2981144" y="2182244"/>
                  </a:lnTo>
                  <a:lnTo>
                    <a:pt x="3022100" y="791594"/>
                  </a:lnTo>
                  <a:cubicBezTo>
                    <a:pt x="3018291" y="638242"/>
                    <a:pt x="2894466" y="514417"/>
                    <a:pt x="2741113" y="511559"/>
                  </a:cubicBezTo>
                  <a:lnTo>
                    <a:pt x="925648" y="481079"/>
                  </a:lnTo>
                  <a:lnTo>
                    <a:pt x="703716" y="667769"/>
                  </a:lnTo>
                  <a:lnTo>
                    <a:pt x="878023" y="311534"/>
                  </a:lnTo>
                  <a:cubicBezTo>
                    <a:pt x="898979" y="268672"/>
                    <a:pt x="844686" y="227714"/>
                    <a:pt x="809444" y="261052"/>
                  </a:cubicBezTo>
                  <a:lnTo>
                    <a:pt x="516073" y="539182"/>
                  </a:lnTo>
                  <a:lnTo>
                    <a:pt x="815158" y="33404"/>
                  </a:lnTo>
                  <a:cubicBezTo>
                    <a:pt x="825636" y="15307"/>
                    <a:pt x="801823" y="-1838"/>
                    <a:pt x="787536" y="12449"/>
                  </a:cubicBezTo>
                  <a:lnTo>
                    <a:pt x="98879" y="719204"/>
                  </a:lnTo>
                  <a:cubicBezTo>
                    <a:pt x="36966" y="783022"/>
                    <a:pt x="3629" y="869699"/>
                    <a:pt x="7438" y="959234"/>
                  </a:cubicBezTo>
                  <a:lnTo>
                    <a:pt x="96021" y="2305117"/>
                  </a:lnTo>
                  <a:cubicBezTo>
                    <a:pt x="97925" y="2347979"/>
                    <a:pt x="158886" y="2352742"/>
                    <a:pt x="168411" y="2311784"/>
                  </a:cubicBezTo>
                  <a:lnTo>
                    <a:pt x="168411" y="2311784"/>
                  </a:ln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21612146" y="9049189"/>
              <a:ext cx="4416859" cy="3890712"/>
            </a:xfrm>
            <a:custGeom>
              <a:avLst/>
              <a:gdLst>
                <a:gd name="connsiteX0" fmla="*/ 3033236 w 3038475"/>
                <a:gd name="connsiteY0" fmla="*/ 1425416 h 2676525"/>
                <a:gd name="connsiteX1" fmla="*/ 1717834 w 3038475"/>
                <a:gd name="connsiteY1" fmla="*/ 2669381 h 2676525"/>
                <a:gd name="connsiteX2" fmla="*/ 1321594 w 3038475"/>
                <a:gd name="connsiteY2" fmla="*/ 2669381 h 2676525"/>
                <a:gd name="connsiteX3" fmla="*/ 40481 w 3038475"/>
                <a:gd name="connsiteY3" fmla="*/ 1705451 h 2676525"/>
                <a:gd name="connsiteX4" fmla="*/ 7144 w 3038475"/>
                <a:gd name="connsiteY4" fmla="*/ 1426369 h 2676525"/>
                <a:gd name="connsiteX5" fmla="*/ 79534 w 3038475"/>
                <a:gd name="connsiteY5" fmla="*/ 76676 h 2676525"/>
                <a:gd name="connsiteX6" fmla="*/ 182404 w 3038475"/>
                <a:gd name="connsiteY6" fmla="*/ 32861 h 2676525"/>
                <a:gd name="connsiteX7" fmla="*/ 279559 w 3038475"/>
                <a:gd name="connsiteY7" fmla="*/ 925354 h 2676525"/>
                <a:gd name="connsiteX8" fmla="*/ 343376 w 3038475"/>
                <a:gd name="connsiteY8" fmla="*/ 1052036 h 2676525"/>
                <a:gd name="connsiteX9" fmla="*/ 500538 w 3038475"/>
                <a:gd name="connsiteY9" fmla="*/ 1195864 h 2676525"/>
                <a:gd name="connsiteX10" fmla="*/ 658654 w 3038475"/>
                <a:gd name="connsiteY10" fmla="*/ 1247299 h 2676525"/>
                <a:gd name="connsiteX11" fmla="*/ 1470184 w 3038475"/>
                <a:gd name="connsiteY11" fmla="*/ 1154906 h 2676525"/>
                <a:gd name="connsiteX12" fmla="*/ 1510188 w 3038475"/>
                <a:gd name="connsiteY12" fmla="*/ 1155859 h 2676525"/>
                <a:gd name="connsiteX13" fmla="*/ 2237898 w 3038475"/>
                <a:gd name="connsiteY13" fmla="*/ 1276826 h 2676525"/>
                <a:gd name="connsiteX14" fmla="*/ 2540794 w 3038475"/>
                <a:gd name="connsiteY14" fmla="*/ 1214914 h 2676525"/>
                <a:gd name="connsiteX15" fmla="*/ 2591276 w 3038475"/>
                <a:gd name="connsiteY15" fmla="*/ 1182529 h 2676525"/>
                <a:gd name="connsiteX16" fmla="*/ 2855119 w 3038475"/>
                <a:gd name="connsiteY16" fmla="*/ 764381 h 2676525"/>
                <a:gd name="connsiteX17" fmla="*/ 2949417 w 3038475"/>
                <a:gd name="connsiteY17" fmla="*/ 7144 h 2676525"/>
                <a:gd name="connsiteX18" fmla="*/ 2957988 w 3038475"/>
                <a:gd name="connsiteY18" fmla="*/ 49054 h 2676525"/>
                <a:gd name="connsiteX19" fmla="*/ 3033236 w 3038475"/>
                <a:gd name="connsiteY19" fmla="*/ 1425416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38475" h="2676525">
                  <a:moveTo>
                    <a:pt x="3033236" y="1425416"/>
                  </a:moveTo>
                  <a:cubicBezTo>
                    <a:pt x="3033236" y="2109311"/>
                    <a:pt x="2441734" y="2669381"/>
                    <a:pt x="1717834" y="2669381"/>
                  </a:cubicBezTo>
                  <a:lnTo>
                    <a:pt x="1321594" y="2669381"/>
                  </a:lnTo>
                  <a:cubicBezTo>
                    <a:pt x="699611" y="2669381"/>
                    <a:pt x="174784" y="2255996"/>
                    <a:pt x="40481" y="1705451"/>
                  </a:cubicBezTo>
                  <a:cubicBezTo>
                    <a:pt x="18573" y="1615916"/>
                    <a:pt x="7144" y="1522571"/>
                    <a:pt x="7144" y="1426369"/>
                  </a:cubicBezTo>
                  <a:lnTo>
                    <a:pt x="79534" y="76676"/>
                  </a:lnTo>
                  <a:lnTo>
                    <a:pt x="182404" y="32861"/>
                  </a:lnTo>
                  <a:lnTo>
                    <a:pt x="279559" y="925354"/>
                  </a:lnTo>
                  <a:cubicBezTo>
                    <a:pt x="285273" y="973931"/>
                    <a:pt x="307181" y="1018699"/>
                    <a:pt x="343376" y="1052036"/>
                  </a:cubicBezTo>
                  <a:lnTo>
                    <a:pt x="500538" y="1195864"/>
                  </a:lnTo>
                  <a:cubicBezTo>
                    <a:pt x="543401" y="1234916"/>
                    <a:pt x="601504" y="1253966"/>
                    <a:pt x="658654" y="1247299"/>
                  </a:cubicBezTo>
                  <a:lnTo>
                    <a:pt x="1470184" y="1154906"/>
                  </a:lnTo>
                  <a:cubicBezTo>
                    <a:pt x="1483519" y="1153001"/>
                    <a:pt x="1496854" y="1153954"/>
                    <a:pt x="1510188" y="1155859"/>
                  </a:cubicBezTo>
                  <a:lnTo>
                    <a:pt x="2237898" y="1276826"/>
                  </a:lnTo>
                  <a:cubicBezTo>
                    <a:pt x="2342673" y="1293971"/>
                    <a:pt x="2451259" y="1272064"/>
                    <a:pt x="2540794" y="1214914"/>
                  </a:cubicBezTo>
                  <a:lnTo>
                    <a:pt x="2591276" y="1182529"/>
                  </a:lnTo>
                  <a:cubicBezTo>
                    <a:pt x="2737009" y="1089184"/>
                    <a:pt x="2834163" y="935831"/>
                    <a:pt x="2855119" y="764381"/>
                  </a:cubicBezTo>
                  <a:lnTo>
                    <a:pt x="2949417" y="7144"/>
                  </a:lnTo>
                  <a:lnTo>
                    <a:pt x="2957988" y="49054"/>
                  </a:lnTo>
                  <a:lnTo>
                    <a:pt x="3033236" y="1425416"/>
                  </a:ln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22902589" y="11187004"/>
              <a:ext cx="1827666" cy="553838"/>
            </a:xfrm>
            <a:custGeom>
              <a:avLst/>
              <a:gdLst>
                <a:gd name="connsiteX0" fmla="*/ 1256824 w 1257300"/>
                <a:gd name="connsiteY0" fmla="*/ 193834 h 381000"/>
                <a:gd name="connsiteX1" fmla="*/ 631984 w 1257300"/>
                <a:gd name="connsiteY1" fmla="*/ 380524 h 381000"/>
                <a:gd name="connsiteX2" fmla="*/ 7145 w 1257300"/>
                <a:gd name="connsiteY2" fmla="*/ 193834 h 381000"/>
                <a:gd name="connsiteX3" fmla="*/ 631984 w 1257300"/>
                <a:gd name="connsiteY3" fmla="*/ 7144 h 381000"/>
                <a:gd name="connsiteX4" fmla="*/ 1256824 w 1257300"/>
                <a:gd name="connsiteY4" fmla="*/ 19383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381000">
                  <a:moveTo>
                    <a:pt x="1256824" y="193834"/>
                  </a:moveTo>
                  <a:cubicBezTo>
                    <a:pt x="1256824" y="296940"/>
                    <a:pt x="977074" y="380524"/>
                    <a:pt x="631984" y="380524"/>
                  </a:cubicBezTo>
                  <a:cubicBezTo>
                    <a:pt x="286895" y="380524"/>
                    <a:pt x="7145" y="296940"/>
                    <a:pt x="7145" y="193834"/>
                  </a:cubicBezTo>
                  <a:cubicBezTo>
                    <a:pt x="7145" y="90728"/>
                    <a:pt x="286895" y="7144"/>
                    <a:pt x="631984" y="7144"/>
                  </a:cubicBezTo>
                  <a:cubicBezTo>
                    <a:pt x="977074" y="7144"/>
                    <a:pt x="1256824" y="90727"/>
                    <a:pt x="1256824" y="193834"/>
                  </a:cubicBez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21660606" y="11516537"/>
              <a:ext cx="4319937" cy="1412287"/>
            </a:xfrm>
            <a:custGeom>
              <a:avLst/>
              <a:gdLst>
                <a:gd name="connsiteX0" fmla="*/ 2415063 w 2971800"/>
                <a:gd name="connsiteY0" fmla="*/ 411004 h 971550"/>
                <a:gd name="connsiteX1" fmla="*/ 1889284 w 2971800"/>
                <a:gd name="connsiteY1" fmla="*/ 691039 h 971550"/>
                <a:gd name="connsiteX2" fmla="*/ 1422559 w 2971800"/>
                <a:gd name="connsiteY2" fmla="*/ 726281 h 971550"/>
                <a:gd name="connsiteX3" fmla="*/ 1083469 w 2971800"/>
                <a:gd name="connsiteY3" fmla="*/ 691039 h 971550"/>
                <a:gd name="connsiteX4" fmla="*/ 557688 w 2971800"/>
                <a:gd name="connsiteY4" fmla="*/ 411004 h 971550"/>
                <a:gd name="connsiteX5" fmla="*/ 7144 w 2971800"/>
                <a:gd name="connsiteY5" fmla="*/ 7144 h 971550"/>
                <a:gd name="connsiteX6" fmla="*/ 1288256 w 2971800"/>
                <a:gd name="connsiteY6" fmla="*/ 971074 h 971550"/>
                <a:gd name="connsiteX7" fmla="*/ 1421606 w 2971800"/>
                <a:gd name="connsiteY7" fmla="*/ 971074 h 971550"/>
                <a:gd name="connsiteX8" fmla="*/ 1683544 w 2971800"/>
                <a:gd name="connsiteY8" fmla="*/ 971074 h 971550"/>
                <a:gd name="connsiteX9" fmla="*/ 2964656 w 2971800"/>
                <a:gd name="connsiteY9" fmla="*/ 7144 h 971550"/>
                <a:gd name="connsiteX10" fmla="*/ 2415063 w 2971800"/>
                <a:gd name="connsiteY10" fmla="*/ 411004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1800" h="971550">
                  <a:moveTo>
                    <a:pt x="2415063" y="411004"/>
                  </a:moveTo>
                  <a:cubicBezTo>
                    <a:pt x="2204561" y="492919"/>
                    <a:pt x="2075973" y="644366"/>
                    <a:pt x="1889284" y="691039"/>
                  </a:cubicBezTo>
                  <a:cubicBezTo>
                    <a:pt x="1702594" y="737711"/>
                    <a:pt x="1422559" y="726281"/>
                    <a:pt x="1422559" y="726281"/>
                  </a:cubicBezTo>
                  <a:cubicBezTo>
                    <a:pt x="1422559" y="726281"/>
                    <a:pt x="1271111" y="737711"/>
                    <a:pt x="1083469" y="691039"/>
                  </a:cubicBezTo>
                  <a:cubicBezTo>
                    <a:pt x="896779" y="644366"/>
                    <a:pt x="768192" y="492919"/>
                    <a:pt x="557688" y="411004"/>
                  </a:cubicBezTo>
                  <a:cubicBezTo>
                    <a:pt x="347186" y="329089"/>
                    <a:pt x="7144" y="7144"/>
                    <a:pt x="7144" y="7144"/>
                  </a:cubicBezTo>
                  <a:cubicBezTo>
                    <a:pt x="142398" y="557689"/>
                    <a:pt x="666273" y="971074"/>
                    <a:pt x="1288256" y="971074"/>
                  </a:cubicBezTo>
                  <a:lnTo>
                    <a:pt x="1421606" y="971074"/>
                  </a:lnTo>
                  <a:lnTo>
                    <a:pt x="1683544" y="971074"/>
                  </a:lnTo>
                  <a:cubicBezTo>
                    <a:pt x="2305526" y="971074"/>
                    <a:pt x="2830354" y="557689"/>
                    <a:pt x="2964656" y="7144"/>
                  </a:cubicBezTo>
                  <a:cubicBezTo>
                    <a:pt x="2965609" y="7144"/>
                    <a:pt x="2625567" y="329089"/>
                    <a:pt x="2415063" y="411004"/>
                  </a:cubicBezTo>
                  <a:close/>
                </a:path>
              </a:pathLst>
            </a:custGeom>
            <a:solidFill>
              <a:srgbClr val="0F0F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22543823" y="8590733"/>
              <a:ext cx="623068" cy="249227"/>
            </a:xfrm>
            <a:custGeom>
              <a:avLst/>
              <a:gdLst>
                <a:gd name="connsiteX0" fmla="*/ 376821 w 428625"/>
                <a:gd name="connsiteY0" fmla="*/ 145363 h 171450"/>
                <a:gd name="connsiteX1" fmla="*/ 71069 w 428625"/>
                <a:gd name="connsiteY1" fmla="*/ 167271 h 171450"/>
                <a:gd name="connsiteX2" fmla="*/ 9156 w 428625"/>
                <a:gd name="connsiteY2" fmla="*/ 113930 h 171450"/>
                <a:gd name="connsiteX3" fmla="*/ 7250 w 428625"/>
                <a:gd name="connsiteY3" fmla="*/ 91071 h 171450"/>
                <a:gd name="connsiteX4" fmla="*/ 60591 w 428625"/>
                <a:gd name="connsiteY4" fmla="*/ 29158 h 171450"/>
                <a:gd name="connsiteX5" fmla="*/ 366344 w 428625"/>
                <a:gd name="connsiteY5" fmla="*/ 7251 h 171450"/>
                <a:gd name="connsiteX6" fmla="*/ 428256 w 428625"/>
                <a:gd name="connsiteY6" fmla="*/ 60590 h 171450"/>
                <a:gd name="connsiteX7" fmla="*/ 430161 w 428625"/>
                <a:gd name="connsiteY7" fmla="*/ 83451 h 171450"/>
                <a:gd name="connsiteX8" fmla="*/ 376821 w 428625"/>
                <a:gd name="connsiteY8" fmla="*/ 1453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171450">
                  <a:moveTo>
                    <a:pt x="376821" y="145363"/>
                  </a:moveTo>
                  <a:lnTo>
                    <a:pt x="71069" y="167271"/>
                  </a:lnTo>
                  <a:cubicBezTo>
                    <a:pt x="39636" y="169176"/>
                    <a:pt x="12013" y="145363"/>
                    <a:pt x="9156" y="113930"/>
                  </a:cubicBezTo>
                  <a:lnTo>
                    <a:pt x="7250" y="91071"/>
                  </a:lnTo>
                  <a:cubicBezTo>
                    <a:pt x="5346" y="59638"/>
                    <a:pt x="29158" y="32015"/>
                    <a:pt x="60591" y="29158"/>
                  </a:cubicBezTo>
                  <a:lnTo>
                    <a:pt x="366344" y="7251"/>
                  </a:lnTo>
                  <a:cubicBezTo>
                    <a:pt x="397775" y="5346"/>
                    <a:pt x="425398" y="29158"/>
                    <a:pt x="428256" y="60590"/>
                  </a:cubicBezTo>
                  <a:lnTo>
                    <a:pt x="430161" y="83451"/>
                  </a:lnTo>
                  <a:cubicBezTo>
                    <a:pt x="432066" y="114883"/>
                    <a:pt x="408254" y="142505"/>
                    <a:pt x="376821" y="145363"/>
                  </a:cubicBez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24426689" y="8590733"/>
              <a:ext cx="623068" cy="249227"/>
            </a:xfrm>
            <a:custGeom>
              <a:avLst/>
              <a:gdLst>
                <a:gd name="connsiteX0" fmla="*/ 60717 w 428625"/>
                <a:gd name="connsiteY0" fmla="*/ 145363 h 171450"/>
                <a:gd name="connsiteX1" fmla="*/ 366469 w 428625"/>
                <a:gd name="connsiteY1" fmla="*/ 167271 h 171450"/>
                <a:gd name="connsiteX2" fmla="*/ 428382 w 428625"/>
                <a:gd name="connsiteY2" fmla="*/ 113930 h 171450"/>
                <a:gd name="connsiteX3" fmla="*/ 430286 w 428625"/>
                <a:gd name="connsiteY3" fmla="*/ 91071 h 171450"/>
                <a:gd name="connsiteX4" fmla="*/ 376947 w 428625"/>
                <a:gd name="connsiteY4" fmla="*/ 29158 h 171450"/>
                <a:gd name="connsiteX5" fmla="*/ 71194 w 428625"/>
                <a:gd name="connsiteY5" fmla="*/ 7251 h 171450"/>
                <a:gd name="connsiteX6" fmla="*/ 9282 w 428625"/>
                <a:gd name="connsiteY6" fmla="*/ 60590 h 171450"/>
                <a:gd name="connsiteX7" fmla="*/ 7376 w 428625"/>
                <a:gd name="connsiteY7" fmla="*/ 83451 h 171450"/>
                <a:gd name="connsiteX8" fmla="*/ 60717 w 428625"/>
                <a:gd name="connsiteY8" fmla="*/ 1453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171450">
                  <a:moveTo>
                    <a:pt x="60717" y="145363"/>
                  </a:moveTo>
                  <a:lnTo>
                    <a:pt x="366469" y="167271"/>
                  </a:lnTo>
                  <a:cubicBezTo>
                    <a:pt x="397901" y="169176"/>
                    <a:pt x="425524" y="145363"/>
                    <a:pt x="428382" y="113930"/>
                  </a:cubicBezTo>
                  <a:lnTo>
                    <a:pt x="430286" y="91071"/>
                  </a:lnTo>
                  <a:cubicBezTo>
                    <a:pt x="432192" y="59638"/>
                    <a:pt x="408380" y="32015"/>
                    <a:pt x="376947" y="29158"/>
                  </a:cubicBezTo>
                  <a:lnTo>
                    <a:pt x="71194" y="7251"/>
                  </a:lnTo>
                  <a:cubicBezTo>
                    <a:pt x="39761" y="5346"/>
                    <a:pt x="12139" y="29158"/>
                    <a:pt x="9282" y="60590"/>
                  </a:cubicBezTo>
                  <a:lnTo>
                    <a:pt x="7376" y="83451"/>
                  </a:lnTo>
                  <a:cubicBezTo>
                    <a:pt x="4519" y="114883"/>
                    <a:pt x="28332" y="142505"/>
                    <a:pt x="60717" y="145363"/>
                  </a:cubicBez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2942678" y="6180194"/>
            <a:ext cx="2372412" cy="4364133"/>
            <a:chOff x="17259151" y="8240438"/>
            <a:chExt cx="3163628" cy="5819602"/>
          </a:xfrm>
        </p:grpSpPr>
        <p:sp>
          <p:nvSpPr>
            <p:cNvPr id="41" name="Freeform: Shape 40"/>
            <p:cNvSpPr/>
            <p:nvPr/>
          </p:nvSpPr>
          <p:spPr>
            <a:xfrm>
              <a:off x="17949891" y="11387771"/>
              <a:ext cx="2409196" cy="2672269"/>
            </a:xfrm>
            <a:custGeom>
              <a:avLst/>
              <a:gdLst>
                <a:gd name="connsiteX0" fmla="*/ 1289209 w 1657350"/>
                <a:gd name="connsiteY0" fmla="*/ 7144 h 1838325"/>
                <a:gd name="connsiteX1" fmla="*/ 1657826 w 1657350"/>
                <a:gd name="connsiteY1" fmla="*/ 1838801 h 1838325"/>
                <a:gd name="connsiteX2" fmla="*/ 287179 w 1657350"/>
                <a:gd name="connsiteY2" fmla="*/ 1838801 h 1838325"/>
                <a:gd name="connsiteX3" fmla="*/ 7144 w 1657350"/>
                <a:gd name="connsiteY3" fmla="*/ 171926 h 183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838325">
                  <a:moveTo>
                    <a:pt x="1289209" y="7144"/>
                  </a:moveTo>
                  <a:cubicBezTo>
                    <a:pt x="1289209" y="7144"/>
                    <a:pt x="1212056" y="1317784"/>
                    <a:pt x="1657826" y="1838801"/>
                  </a:cubicBezTo>
                  <a:lnTo>
                    <a:pt x="287179" y="1838801"/>
                  </a:lnTo>
                  <a:lnTo>
                    <a:pt x="7144" y="171926"/>
                  </a:lnTo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17398762" y="9714444"/>
              <a:ext cx="2603039" cy="2533809"/>
            </a:xfrm>
            <a:custGeom>
              <a:avLst/>
              <a:gdLst>
                <a:gd name="connsiteX0" fmla="*/ 7186 w 1790700"/>
                <a:gd name="connsiteY0" fmla="*/ 281017 h 1743075"/>
                <a:gd name="connsiteX1" fmla="*/ 57669 w 1790700"/>
                <a:gd name="connsiteY1" fmla="*/ 577245 h 1743075"/>
                <a:gd name="connsiteX2" fmla="*/ 563446 w 1790700"/>
                <a:gd name="connsiteY2" fmla="*/ 1537365 h 1743075"/>
                <a:gd name="connsiteX3" fmla="*/ 1399741 w 1790700"/>
                <a:gd name="connsiteY3" fmla="*/ 1598325 h 1743075"/>
                <a:gd name="connsiteX4" fmla="*/ 1788361 w 1790700"/>
                <a:gd name="connsiteY4" fmla="*/ 678210 h 1743075"/>
                <a:gd name="connsiteX5" fmla="*/ 7186 w 1790700"/>
                <a:gd name="connsiteY5" fmla="*/ 281017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0700" h="1743075">
                  <a:moveTo>
                    <a:pt x="7186" y="281017"/>
                  </a:moveTo>
                  <a:cubicBezTo>
                    <a:pt x="6233" y="359122"/>
                    <a:pt x="21473" y="457230"/>
                    <a:pt x="57669" y="577245"/>
                  </a:cubicBezTo>
                  <a:cubicBezTo>
                    <a:pt x="203400" y="1063972"/>
                    <a:pt x="381519" y="1364010"/>
                    <a:pt x="563446" y="1537365"/>
                  </a:cubicBezTo>
                  <a:cubicBezTo>
                    <a:pt x="881581" y="1840260"/>
                    <a:pt x="1210194" y="1753582"/>
                    <a:pt x="1399741" y="1598325"/>
                  </a:cubicBezTo>
                  <a:cubicBezTo>
                    <a:pt x="1696921" y="1353532"/>
                    <a:pt x="1788361" y="678210"/>
                    <a:pt x="1788361" y="678210"/>
                  </a:cubicBezTo>
                  <a:cubicBezTo>
                    <a:pt x="1788361" y="678210"/>
                    <a:pt x="20521" y="-515273"/>
                    <a:pt x="7186" y="281017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7398762" y="10112558"/>
              <a:ext cx="2021509" cy="1841512"/>
            </a:xfrm>
            <a:custGeom>
              <a:avLst/>
              <a:gdLst>
                <a:gd name="connsiteX0" fmla="*/ 7186 w 1390650"/>
                <a:gd name="connsiteY0" fmla="*/ 7144 h 1266825"/>
                <a:gd name="connsiteX1" fmla="*/ 57669 w 1390650"/>
                <a:gd name="connsiteY1" fmla="*/ 303371 h 1266825"/>
                <a:gd name="connsiteX2" fmla="*/ 563446 w 1390650"/>
                <a:gd name="connsiteY2" fmla="*/ 1263491 h 1266825"/>
                <a:gd name="connsiteX3" fmla="*/ 1389263 w 1390650"/>
                <a:gd name="connsiteY3" fmla="*/ 381476 h 1266825"/>
                <a:gd name="connsiteX4" fmla="*/ 7186 w 1390650"/>
                <a:gd name="connsiteY4" fmla="*/ 7144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650" h="1266825">
                  <a:moveTo>
                    <a:pt x="7186" y="7144"/>
                  </a:moveTo>
                  <a:cubicBezTo>
                    <a:pt x="6233" y="85249"/>
                    <a:pt x="21473" y="183356"/>
                    <a:pt x="57669" y="303371"/>
                  </a:cubicBezTo>
                  <a:cubicBezTo>
                    <a:pt x="203400" y="790099"/>
                    <a:pt x="381519" y="1090136"/>
                    <a:pt x="563446" y="1263491"/>
                  </a:cubicBezTo>
                  <a:cubicBezTo>
                    <a:pt x="588211" y="491014"/>
                    <a:pt x="1389263" y="381476"/>
                    <a:pt x="1389263" y="381476"/>
                  </a:cubicBezTo>
                  <a:lnTo>
                    <a:pt x="7186" y="7144"/>
                  </a:lnTo>
                  <a:close/>
                </a:path>
              </a:pathLst>
            </a:custGeom>
            <a:solidFill>
              <a:srgbClr val="773D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7259151" y="8516120"/>
              <a:ext cx="2990726" cy="2201506"/>
            </a:xfrm>
            <a:custGeom>
              <a:avLst/>
              <a:gdLst>
                <a:gd name="connsiteX0" fmla="*/ 56555 w 2057400"/>
                <a:gd name="connsiteY0" fmla="*/ 1293971 h 1514475"/>
                <a:gd name="connsiteX1" fmla="*/ 186096 w 2057400"/>
                <a:gd name="connsiteY1" fmla="*/ 1407319 h 1514475"/>
                <a:gd name="connsiteX2" fmla="*/ 1171933 w 2057400"/>
                <a:gd name="connsiteY2" fmla="*/ 1462564 h 1514475"/>
                <a:gd name="connsiteX3" fmla="*/ 1560552 w 2057400"/>
                <a:gd name="connsiteY3" fmla="*/ 1484471 h 1514475"/>
                <a:gd name="connsiteX4" fmla="*/ 2055852 w 2057400"/>
                <a:gd name="connsiteY4" fmla="*/ 1512094 h 1514475"/>
                <a:gd name="connsiteX5" fmla="*/ 2058710 w 2057400"/>
                <a:gd name="connsiteY5" fmla="*/ 1512094 h 1514475"/>
                <a:gd name="connsiteX6" fmla="*/ 2058710 w 2057400"/>
                <a:gd name="connsiteY6" fmla="*/ 7144 h 1514475"/>
                <a:gd name="connsiteX7" fmla="*/ 2055852 w 2057400"/>
                <a:gd name="connsiteY7" fmla="*/ 7144 h 1514475"/>
                <a:gd name="connsiteX8" fmla="*/ 185142 w 2057400"/>
                <a:gd name="connsiteY8" fmla="*/ 110966 h 1514475"/>
                <a:gd name="connsiteX9" fmla="*/ 55602 w 2057400"/>
                <a:gd name="connsiteY9" fmla="*/ 224314 h 1514475"/>
                <a:gd name="connsiteX10" fmla="*/ 56555 w 2057400"/>
                <a:gd name="connsiteY10" fmla="*/ 1293971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7400" h="1514475">
                  <a:moveTo>
                    <a:pt x="56555" y="1293971"/>
                  </a:moveTo>
                  <a:cubicBezTo>
                    <a:pt x="67985" y="1356836"/>
                    <a:pt x="121325" y="1403509"/>
                    <a:pt x="186096" y="1407319"/>
                  </a:cubicBezTo>
                  <a:lnTo>
                    <a:pt x="1171933" y="1462564"/>
                  </a:lnTo>
                  <a:lnTo>
                    <a:pt x="1560552" y="1484471"/>
                  </a:lnTo>
                  <a:lnTo>
                    <a:pt x="2055852" y="1512094"/>
                  </a:lnTo>
                  <a:cubicBezTo>
                    <a:pt x="2056805" y="1512094"/>
                    <a:pt x="2057758" y="1512094"/>
                    <a:pt x="2058710" y="1512094"/>
                  </a:cubicBezTo>
                  <a:lnTo>
                    <a:pt x="2058710" y="7144"/>
                  </a:lnTo>
                  <a:cubicBezTo>
                    <a:pt x="2057758" y="7144"/>
                    <a:pt x="2056805" y="7144"/>
                    <a:pt x="2055852" y="7144"/>
                  </a:cubicBezTo>
                  <a:lnTo>
                    <a:pt x="185142" y="110966"/>
                  </a:lnTo>
                  <a:cubicBezTo>
                    <a:pt x="121325" y="114776"/>
                    <a:pt x="67033" y="161449"/>
                    <a:pt x="55602" y="224314"/>
                  </a:cubicBezTo>
                  <a:cubicBezTo>
                    <a:pt x="-9167" y="580549"/>
                    <a:pt x="-9167" y="936784"/>
                    <a:pt x="56555" y="1293971"/>
                  </a:cubicBezTo>
                  <a:close/>
                </a:path>
              </a:pathLst>
            </a:custGeom>
            <a:solidFill>
              <a:srgbClr val="389F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20076630" y="8514735"/>
              <a:ext cx="346149" cy="2201506"/>
            </a:xfrm>
            <a:custGeom>
              <a:avLst/>
              <a:gdLst>
                <a:gd name="connsiteX0" fmla="*/ 235744 w 238125"/>
                <a:gd name="connsiteY0" fmla="*/ 759619 h 1514475"/>
                <a:gd name="connsiteX1" fmla="*/ 121444 w 238125"/>
                <a:gd name="connsiteY1" fmla="*/ 1512094 h 1514475"/>
                <a:gd name="connsiteX2" fmla="*/ 7144 w 238125"/>
                <a:gd name="connsiteY2" fmla="*/ 759619 h 1514475"/>
                <a:gd name="connsiteX3" fmla="*/ 121444 w 238125"/>
                <a:gd name="connsiteY3" fmla="*/ 7144 h 1514475"/>
                <a:gd name="connsiteX4" fmla="*/ 235744 w 238125"/>
                <a:gd name="connsiteY4" fmla="*/ 759619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514475">
                  <a:moveTo>
                    <a:pt x="235744" y="759619"/>
                  </a:moveTo>
                  <a:cubicBezTo>
                    <a:pt x="235744" y="1175199"/>
                    <a:pt x="184570" y="1512094"/>
                    <a:pt x="121444" y="1512094"/>
                  </a:cubicBezTo>
                  <a:cubicBezTo>
                    <a:pt x="58317" y="1512094"/>
                    <a:pt x="7144" y="1175199"/>
                    <a:pt x="7144" y="759619"/>
                  </a:cubicBezTo>
                  <a:cubicBezTo>
                    <a:pt x="7144" y="344038"/>
                    <a:pt x="58317" y="7144"/>
                    <a:pt x="121444" y="7144"/>
                  </a:cubicBezTo>
                  <a:cubicBezTo>
                    <a:pt x="184570" y="7144"/>
                    <a:pt x="235744" y="344038"/>
                    <a:pt x="235744" y="75961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7344823" y="8595042"/>
              <a:ext cx="2450733" cy="553838"/>
            </a:xfrm>
            <a:custGeom>
              <a:avLst/>
              <a:gdLst>
                <a:gd name="connsiteX0" fmla="*/ 7144 w 1685925"/>
                <a:gd name="connsiteY0" fmla="*/ 256699 h 381000"/>
                <a:gd name="connsiteX1" fmla="*/ 41435 w 1685925"/>
                <a:gd name="connsiteY1" fmla="*/ 324326 h 381000"/>
                <a:gd name="connsiteX2" fmla="*/ 407194 w 1685925"/>
                <a:gd name="connsiteY2" fmla="*/ 289084 h 381000"/>
                <a:gd name="connsiteX3" fmla="*/ 434816 w 1685925"/>
                <a:gd name="connsiteY3" fmla="*/ 324326 h 381000"/>
                <a:gd name="connsiteX4" fmla="*/ 768192 w 1685925"/>
                <a:gd name="connsiteY4" fmla="*/ 318611 h 381000"/>
                <a:gd name="connsiteX5" fmla="*/ 774860 w 1685925"/>
                <a:gd name="connsiteY5" fmla="*/ 324326 h 381000"/>
                <a:gd name="connsiteX6" fmla="*/ 1108235 w 1685925"/>
                <a:gd name="connsiteY6" fmla="*/ 318611 h 381000"/>
                <a:gd name="connsiteX7" fmla="*/ 1114902 w 1685925"/>
                <a:gd name="connsiteY7" fmla="*/ 324326 h 381000"/>
                <a:gd name="connsiteX8" fmla="*/ 1503522 w 1685925"/>
                <a:gd name="connsiteY8" fmla="*/ 261461 h 381000"/>
                <a:gd name="connsiteX9" fmla="*/ 1663542 w 1685925"/>
                <a:gd name="connsiteY9" fmla="*/ 39529 h 381000"/>
                <a:gd name="connsiteX10" fmla="*/ 1680687 w 1685925"/>
                <a:gd name="connsiteY10" fmla="*/ 7144 h 381000"/>
                <a:gd name="connsiteX11" fmla="*/ 1535906 w 1685925"/>
                <a:gd name="connsiteY11" fmla="*/ 207169 h 381000"/>
                <a:gd name="connsiteX12" fmla="*/ 1147287 w 1685925"/>
                <a:gd name="connsiteY12" fmla="*/ 270034 h 381000"/>
                <a:gd name="connsiteX13" fmla="*/ 1140619 w 1685925"/>
                <a:gd name="connsiteY13" fmla="*/ 264319 h 381000"/>
                <a:gd name="connsiteX14" fmla="*/ 807244 w 1685925"/>
                <a:gd name="connsiteY14" fmla="*/ 270034 h 381000"/>
                <a:gd name="connsiteX15" fmla="*/ 800577 w 1685925"/>
                <a:gd name="connsiteY15" fmla="*/ 264319 h 381000"/>
                <a:gd name="connsiteX16" fmla="*/ 467202 w 1685925"/>
                <a:gd name="connsiteY16" fmla="*/ 270034 h 381000"/>
                <a:gd name="connsiteX17" fmla="*/ 439579 w 1685925"/>
                <a:gd name="connsiteY17" fmla="*/ 234791 h 381000"/>
                <a:gd name="connsiteX18" fmla="*/ 73819 w 1685925"/>
                <a:gd name="connsiteY18" fmla="*/ 270034 h 381000"/>
                <a:gd name="connsiteX19" fmla="*/ 39529 w 1685925"/>
                <a:gd name="connsiteY19" fmla="*/ 202406 h 381000"/>
                <a:gd name="connsiteX20" fmla="*/ 42387 w 1685925"/>
                <a:gd name="connsiteY20" fmla="*/ 180499 h 381000"/>
                <a:gd name="connsiteX21" fmla="*/ 22385 w 1685925"/>
                <a:gd name="connsiteY21" fmla="*/ 208121 h 381000"/>
                <a:gd name="connsiteX22" fmla="*/ 7144 w 1685925"/>
                <a:gd name="connsiteY22" fmla="*/ 25669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85925" h="381000">
                  <a:moveTo>
                    <a:pt x="7144" y="256699"/>
                  </a:moveTo>
                  <a:cubicBezTo>
                    <a:pt x="7144" y="282416"/>
                    <a:pt x="19527" y="308134"/>
                    <a:pt x="41435" y="324326"/>
                  </a:cubicBezTo>
                  <a:cubicBezTo>
                    <a:pt x="155735" y="406241"/>
                    <a:pt x="312897" y="389096"/>
                    <a:pt x="407194" y="289084"/>
                  </a:cubicBezTo>
                  <a:cubicBezTo>
                    <a:pt x="412910" y="302419"/>
                    <a:pt x="422435" y="314801"/>
                    <a:pt x="434816" y="324326"/>
                  </a:cubicBezTo>
                  <a:cubicBezTo>
                    <a:pt x="536735" y="397669"/>
                    <a:pt x="672942" y="391954"/>
                    <a:pt x="768192" y="318611"/>
                  </a:cubicBezTo>
                  <a:cubicBezTo>
                    <a:pt x="770097" y="320516"/>
                    <a:pt x="772954" y="322421"/>
                    <a:pt x="774860" y="324326"/>
                  </a:cubicBezTo>
                  <a:cubicBezTo>
                    <a:pt x="876777" y="397669"/>
                    <a:pt x="1012985" y="391954"/>
                    <a:pt x="1108235" y="318611"/>
                  </a:cubicBezTo>
                  <a:cubicBezTo>
                    <a:pt x="1110139" y="320516"/>
                    <a:pt x="1112997" y="322421"/>
                    <a:pt x="1114902" y="324326"/>
                  </a:cubicBezTo>
                  <a:cubicBezTo>
                    <a:pt x="1239679" y="413861"/>
                    <a:pt x="1413987" y="385286"/>
                    <a:pt x="1503522" y="261461"/>
                  </a:cubicBezTo>
                  <a:lnTo>
                    <a:pt x="1663542" y="39529"/>
                  </a:lnTo>
                  <a:cubicBezTo>
                    <a:pt x="1671162" y="29051"/>
                    <a:pt x="1676877" y="18574"/>
                    <a:pt x="1680687" y="7144"/>
                  </a:cubicBezTo>
                  <a:lnTo>
                    <a:pt x="1535906" y="207169"/>
                  </a:lnTo>
                  <a:cubicBezTo>
                    <a:pt x="1446372" y="331946"/>
                    <a:pt x="1271112" y="359569"/>
                    <a:pt x="1147287" y="270034"/>
                  </a:cubicBezTo>
                  <a:cubicBezTo>
                    <a:pt x="1144429" y="268129"/>
                    <a:pt x="1142525" y="266224"/>
                    <a:pt x="1140619" y="264319"/>
                  </a:cubicBezTo>
                  <a:cubicBezTo>
                    <a:pt x="1045369" y="337661"/>
                    <a:pt x="909162" y="343376"/>
                    <a:pt x="807244" y="270034"/>
                  </a:cubicBezTo>
                  <a:cubicBezTo>
                    <a:pt x="804387" y="268129"/>
                    <a:pt x="802481" y="266224"/>
                    <a:pt x="800577" y="264319"/>
                  </a:cubicBezTo>
                  <a:cubicBezTo>
                    <a:pt x="705327" y="337661"/>
                    <a:pt x="569119" y="343376"/>
                    <a:pt x="467202" y="270034"/>
                  </a:cubicBezTo>
                  <a:cubicBezTo>
                    <a:pt x="454819" y="260509"/>
                    <a:pt x="445294" y="249079"/>
                    <a:pt x="439579" y="234791"/>
                  </a:cubicBezTo>
                  <a:cubicBezTo>
                    <a:pt x="345281" y="334804"/>
                    <a:pt x="188119" y="351949"/>
                    <a:pt x="73819" y="270034"/>
                  </a:cubicBezTo>
                  <a:cubicBezTo>
                    <a:pt x="51912" y="253841"/>
                    <a:pt x="39529" y="228124"/>
                    <a:pt x="39529" y="202406"/>
                  </a:cubicBezTo>
                  <a:cubicBezTo>
                    <a:pt x="39529" y="194786"/>
                    <a:pt x="40481" y="188119"/>
                    <a:pt x="42387" y="180499"/>
                  </a:cubicBezTo>
                  <a:lnTo>
                    <a:pt x="22385" y="208121"/>
                  </a:lnTo>
                  <a:cubicBezTo>
                    <a:pt x="11906" y="223361"/>
                    <a:pt x="7144" y="239554"/>
                    <a:pt x="7144" y="25669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7391900" y="8240438"/>
              <a:ext cx="2464579" cy="830757"/>
            </a:xfrm>
            <a:custGeom>
              <a:avLst/>
              <a:gdLst>
                <a:gd name="connsiteX0" fmla="*/ 7144 w 1695450"/>
                <a:gd name="connsiteY0" fmla="*/ 446348 h 571500"/>
                <a:gd name="connsiteX1" fmla="*/ 41434 w 1695450"/>
                <a:gd name="connsiteY1" fmla="*/ 513975 h 571500"/>
                <a:gd name="connsiteX2" fmla="*/ 407194 w 1695450"/>
                <a:gd name="connsiteY2" fmla="*/ 478733 h 571500"/>
                <a:gd name="connsiteX3" fmla="*/ 434816 w 1695450"/>
                <a:gd name="connsiteY3" fmla="*/ 513975 h 571500"/>
                <a:gd name="connsiteX4" fmla="*/ 768192 w 1695450"/>
                <a:gd name="connsiteY4" fmla="*/ 508260 h 571500"/>
                <a:gd name="connsiteX5" fmla="*/ 774859 w 1695450"/>
                <a:gd name="connsiteY5" fmla="*/ 513975 h 571500"/>
                <a:gd name="connsiteX6" fmla="*/ 1108234 w 1695450"/>
                <a:gd name="connsiteY6" fmla="*/ 508260 h 571500"/>
                <a:gd name="connsiteX7" fmla="*/ 1114902 w 1695450"/>
                <a:gd name="connsiteY7" fmla="*/ 513975 h 571500"/>
                <a:gd name="connsiteX8" fmla="*/ 1503521 w 1695450"/>
                <a:gd name="connsiteY8" fmla="*/ 451110 h 571500"/>
                <a:gd name="connsiteX9" fmla="*/ 1648302 w 1695450"/>
                <a:gd name="connsiteY9" fmla="*/ 251085 h 571500"/>
                <a:gd name="connsiteX10" fmla="*/ 1664494 w 1695450"/>
                <a:gd name="connsiteY10" fmla="*/ 229178 h 571500"/>
                <a:gd name="connsiteX11" fmla="*/ 1688306 w 1695450"/>
                <a:gd name="connsiteY11" fmla="*/ 154883 h 571500"/>
                <a:gd name="connsiteX12" fmla="*/ 1635919 w 1695450"/>
                <a:gd name="connsiteY12" fmla="*/ 51060 h 571500"/>
                <a:gd name="connsiteX13" fmla="*/ 1326356 w 1695450"/>
                <a:gd name="connsiteY13" fmla="*/ 83445 h 571500"/>
                <a:gd name="connsiteX14" fmla="*/ 1295877 w 1695450"/>
                <a:gd name="connsiteY14" fmla="*/ 51060 h 571500"/>
                <a:gd name="connsiteX15" fmla="*/ 986314 w 1695450"/>
                <a:gd name="connsiteY15" fmla="*/ 83445 h 571500"/>
                <a:gd name="connsiteX16" fmla="*/ 955834 w 1695450"/>
                <a:gd name="connsiteY16" fmla="*/ 51060 h 571500"/>
                <a:gd name="connsiteX17" fmla="*/ 629127 w 1695450"/>
                <a:gd name="connsiteY17" fmla="*/ 104400 h 571500"/>
                <a:gd name="connsiteX18" fmla="*/ 611981 w 1695450"/>
                <a:gd name="connsiteY18" fmla="*/ 128213 h 571500"/>
                <a:gd name="connsiteX19" fmla="*/ 594837 w 1695450"/>
                <a:gd name="connsiteY19" fmla="*/ 85350 h 571500"/>
                <a:gd name="connsiteX20" fmla="*/ 562452 w 1695450"/>
                <a:gd name="connsiteY20" fmla="*/ 51060 h 571500"/>
                <a:gd name="connsiteX21" fmla="*/ 235744 w 1695450"/>
                <a:gd name="connsiteY21" fmla="*/ 104400 h 571500"/>
                <a:gd name="connsiteX22" fmla="*/ 23337 w 1695450"/>
                <a:gd name="connsiteY22" fmla="*/ 399675 h 571500"/>
                <a:gd name="connsiteX23" fmla="*/ 10954 w 1695450"/>
                <a:gd name="connsiteY23" fmla="*/ 426345 h 571500"/>
                <a:gd name="connsiteX24" fmla="*/ 7144 w 1695450"/>
                <a:gd name="connsiteY24" fmla="*/ 446348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95450" h="571500">
                  <a:moveTo>
                    <a:pt x="7144" y="446348"/>
                  </a:moveTo>
                  <a:cubicBezTo>
                    <a:pt x="7144" y="472065"/>
                    <a:pt x="19527" y="497783"/>
                    <a:pt x="41434" y="513975"/>
                  </a:cubicBezTo>
                  <a:cubicBezTo>
                    <a:pt x="155734" y="595890"/>
                    <a:pt x="312896" y="578745"/>
                    <a:pt x="407194" y="478733"/>
                  </a:cubicBezTo>
                  <a:cubicBezTo>
                    <a:pt x="412909" y="492068"/>
                    <a:pt x="422434" y="504450"/>
                    <a:pt x="434816" y="513975"/>
                  </a:cubicBezTo>
                  <a:cubicBezTo>
                    <a:pt x="536734" y="587318"/>
                    <a:pt x="672942" y="581603"/>
                    <a:pt x="768192" y="508260"/>
                  </a:cubicBezTo>
                  <a:cubicBezTo>
                    <a:pt x="770096" y="510165"/>
                    <a:pt x="772954" y="512070"/>
                    <a:pt x="774859" y="513975"/>
                  </a:cubicBezTo>
                  <a:cubicBezTo>
                    <a:pt x="876777" y="587318"/>
                    <a:pt x="1012984" y="581603"/>
                    <a:pt x="1108234" y="508260"/>
                  </a:cubicBezTo>
                  <a:cubicBezTo>
                    <a:pt x="1110139" y="510165"/>
                    <a:pt x="1112996" y="512070"/>
                    <a:pt x="1114902" y="513975"/>
                  </a:cubicBezTo>
                  <a:cubicBezTo>
                    <a:pt x="1239679" y="603510"/>
                    <a:pt x="1413987" y="574935"/>
                    <a:pt x="1503521" y="451110"/>
                  </a:cubicBezTo>
                  <a:lnTo>
                    <a:pt x="1648302" y="251085"/>
                  </a:lnTo>
                  <a:lnTo>
                    <a:pt x="1664494" y="229178"/>
                  </a:lnTo>
                  <a:cubicBezTo>
                    <a:pt x="1680687" y="206318"/>
                    <a:pt x="1688306" y="180600"/>
                    <a:pt x="1688306" y="154883"/>
                  </a:cubicBezTo>
                  <a:cubicBezTo>
                    <a:pt x="1688306" y="114878"/>
                    <a:pt x="1670209" y="75825"/>
                    <a:pt x="1635919" y="51060"/>
                  </a:cubicBezTo>
                  <a:cubicBezTo>
                    <a:pt x="1538764" y="-18472"/>
                    <a:pt x="1405414" y="-3232"/>
                    <a:pt x="1326356" y="83445"/>
                  </a:cubicBezTo>
                  <a:cubicBezTo>
                    <a:pt x="1317784" y="71063"/>
                    <a:pt x="1308259" y="60585"/>
                    <a:pt x="1295877" y="51060"/>
                  </a:cubicBezTo>
                  <a:cubicBezTo>
                    <a:pt x="1198721" y="-18472"/>
                    <a:pt x="1065371" y="-3232"/>
                    <a:pt x="986314" y="83445"/>
                  </a:cubicBezTo>
                  <a:cubicBezTo>
                    <a:pt x="977742" y="71063"/>
                    <a:pt x="968217" y="60585"/>
                    <a:pt x="955834" y="51060"/>
                  </a:cubicBezTo>
                  <a:cubicBezTo>
                    <a:pt x="851059" y="-24187"/>
                    <a:pt x="704374" y="-375"/>
                    <a:pt x="629127" y="104400"/>
                  </a:cubicBezTo>
                  <a:lnTo>
                    <a:pt x="611981" y="128213"/>
                  </a:lnTo>
                  <a:cubicBezTo>
                    <a:pt x="609124" y="112973"/>
                    <a:pt x="603409" y="98685"/>
                    <a:pt x="594837" y="85350"/>
                  </a:cubicBezTo>
                  <a:cubicBezTo>
                    <a:pt x="586264" y="72015"/>
                    <a:pt x="575787" y="60585"/>
                    <a:pt x="562452" y="51060"/>
                  </a:cubicBezTo>
                  <a:cubicBezTo>
                    <a:pt x="457677" y="-24187"/>
                    <a:pt x="310991" y="-375"/>
                    <a:pt x="235744" y="104400"/>
                  </a:cubicBezTo>
                  <a:lnTo>
                    <a:pt x="23337" y="399675"/>
                  </a:lnTo>
                  <a:cubicBezTo>
                    <a:pt x="17621" y="408248"/>
                    <a:pt x="12859" y="416820"/>
                    <a:pt x="10954" y="426345"/>
                  </a:cubicBezTo>
                  <a:cubicBezTo>
                    <a:pt x="8096" y="432060"/>
                    <a:pt x="7144" y="438728"/>
                    <a:pt x="7144" y="446348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8906647" y="10159634"/>
              <a:ext cx="623068" cy="512300"/>
            </a:xfrm>
            <a:custGeom>
              <a:avLst/>
              <a:gdLst>
                <a:gd name="connsiteX0" fmla="*/ 7144 w 428625"/>
                <a:gd name="connsiteY0" fmla="*/ 7144 h 352425"/>
                <a:gd name="connsiteX1" fmla="*/ 38577 w 428625"/>
                <a:gd name="connsiteY1" fmla="*/ 331946 h 352425"/>
                <a:gd name="connsiteX2" fmla="*/ 39529 w 428625"/>
                <a:gd name="connsiteY2" fmla="*/ 331946 h 352425"/>
                <a:gd name="connsiteX3" fmla="*/ 428148 w 428625"/>
                <a:gd name="connsiteY3" fmla="*/ 352901 h 352425"/>
                <a:gd name="connsiteX4" fmla="*/ 387191 w 428625"/>
                <a:gd name="connsiteY4" fmla="*/ 904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52425">
                  <a:moveTo>
                    <a:pt x="7144" y="7144"/>
                  </a:moveTo>
                  <a:lnTo>
                    <a:pt x="38577" y="331946"/>
                  </a:lnTo>
                  <a:lnTo>
                    <a:pt x="39529" y="331946"/>
                  </a:lnTo>
                  <a:lnTo>
                    <a:pt x="428148" y="352901"/>
                  </a:lnTo>
                  <a:lnTo>
                    <a:pt x="387191" y="9049"/>
                  </a:ln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8907072" y="9952861"/>
              <a:ext cx="1024600" cy="941525"/>
            </a:xfrm>
            <a:custGeom>
              <a:avLst/>
              <a:gdLst>
                <a:gd name="connsiteX0" fmla="*/ 491674 w 704850"/>
                <a:gd name="connsiteY0" fmla="*/ 139864 h 647700"/>
                <a:gd name="connsiteX1" fmla="*/ 675506 w 704850"/>
                <a:gd name="connsiteY1" fmla="*/ 394181 h 647700"/>
                <a:gd name="connsiteX2" fmla="*/ 642168 w 704850"/>
                <a:gd name="connsiteY2" fmla="*/ 598016 h 647700"/>
                <a:gd name="connsiteX3" fmla="*/ 642168 w 704850"/>
                <a:gd name="connsiteY3" fmla="*/ 598016 h 647700"/>
                <a:gd name="connsiteX4" fmla="*/ 268789 w 704850"/>
                <a:gd name="connsiteY4" fmla="*/ 537056 h 647700"/>
                <a:gd name="connsiteX5" fmla="*/ 24949 w 704850"/>
                <a:gd name="connsiteY5" fmla="*/ 198919 h 647700"/>
                <a:gd name="connsiteX6" fmla="*/ 46856 w 704850"/>
                <a:gd name="connsiteY6" fmla="*/ 66521 h 647700"/>
                <a:gd name="connsiteX7" fmla="*/ 46856 w 704850"/>
                <a:gd name="connsiteY7" fmla="*/ 66521 h 647700"/>
                <a:gd name="connsiteX8" fmla="*/ 491674 w 704850"/>
                <a:gd name="connsiteY8" fmla="*/ 139864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850" h="647700">
                  <a:moveTo>
                    <a:pt x="491674" y="139864"/>
                  </a:moveTo>
                  <a:lnTo>
                    <a:pt x="675506" y="394181"/>
                  </a:lnTo>
                  <a:cubicBezTo>
                    <a:pt x="722178" y="458951"/>
                    <a:pt x="707891" y="551344"/>
                    <a:pt x="642168" y="598016"/>
                  </a:cubicBezTo>
                  <a:lnTo>
                    <a:pt x="642168" y="598016"/>
                  </a:lnTo>
                  <a:cubicBezTo>
                    <a:pt x="523106" y="683741"/>
                    <a:pt x="354514" y="657071"/>
                    <a:pt x="268789" y="537056"/>
                  </a:cubicBezTo>
                  <a:lnTo>
                    <a:pt x="24949" y="198919"/>
                  </a:lnTo>
                  <a:cubicBezTo>
                    <a:pt x="-5532" y="157009"/>
                    <a:pt x="3993" y="97001"/>
                    <a:pt x="46856" y="66521"/>
                  </a:cubicBezTo>
                  <a:lnTo>
                    <a:pt x="46856" y="66521"/>
                  </a:lnTo>
                  <a:cubicBezTo>
                    <a:pt x="187826" y="-35396"/>
                    <a:pt x="388803" y="-3011"/>
                    <a:pt x="491674" y="139864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13138" y="4201794"/>
            <a:ext cx="9061727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8625" b="1">
                <a:latin typeface="Century Gothic" panose="020B0502020202020204"/>
              </a:rPr>
              <a:t>Communication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2613" y="972094"/>
            <a:ext cx="7971387" cy="8285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2818723" y="4815235"/>
            <a:ext cx="501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Java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后端开发</a:t>
            </a:r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18722" y="5645597"/>
            <a:ext cx="40468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软学</a:t>
            </a:r>
            <a:endParaRPr lang="en-US" sz="13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2586" y="2961371"/>
            <a:ext cx="350608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7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 霖 森</a:t>
            </a:r>
            <a:endParaRPr lang="en-US" sz="124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818723" y="4469031"/>
            <a:ext cx="3039209" cy="0"/>
          </a:xfrm>
          <a:prstGeom prst="line">
            <a:avLst/>
          </a:prstGeom>
          <a:ln w="190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1" name="Rectangle 20"/>
          <p:cNvSpPr/>
          <p:nvPr/>
        </p:nvSpPr>
        <p:spPr>
          <a:xfrm>
            <a:off x="9144002" y="10287002"/>
            <a:ext cx="7971389" cy="1028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" name="Straight Connector 1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949842" y="4949340"/>
            <a:ext cx="388320" cy="3883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72347E-7 -2.22222E-6 L 0.43588 -2.22222E-6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15" grpId="0"/>
      <p:bldP spid="10" grpId="0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/>
          <p:cNvSpPr/>
          <p:nvPr/>
        </p:nvSpPr>
        <p:spPr>
          <a:xfrm>
            <a:off x="8992058" y="-513614"/>
            <a:ext cx="303885" cy="11314227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: Rounded Corners 8"/>
          <p:cNvSpPr/>
          <p:nvPr/>
        </p:nvSpPr>
        <p:spPr>
          <a:xfrm>
            <a:off x="8992058" y="518983"/>
            <a:ext cx="303855" cy="93664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: Rounded Corners 5"/>
          <p:cNvSpPr/>
          <p:nvPr/>
        </p:nvSpPr>
        <p:spPr>
          <a:xfrm>
            <a:off x="8992058" y="1013254"/>
            <a:ext cx="273686" cy="830374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8789283" y="1733993"/>
            <a:ext cx="709434" cy="709434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accent1"/>
                </a:solidFill>
                <a:latin typeface="+mj-lt"/>
              </a:rPr>
              <a:t>01</a:t>
            </a:r>
          </a:p>
        </p:txBody>
      </p:sp>
      <p:sp>
        <p:nvSpPr>
          <p:cNvPr id="11" name="Oval 10"/>
          <p:cNvSpPr/>
          <p:nvPr/>
        </p:nvSpPr>
        <p:spPr>
          <a:xfrm>
            <a:off x="8515598" y="2819114"/>
            <a:ext cx="1256807" cy="125680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+mj-lt"/>
              </a:rPr>
              <a:t>02</a:t>
            </a:r>
          </a:p>
        </p:txBody>
      </p:sp>
      <p:sp>
        <p:nvSpPr>
          <p:cNvPr id="12" name="Oval 11"/>
          <p:cNvSpPr/>
          <p:nvPr/>
        </p:nvSpPr>
        <p:spPr>
          <a:xfrm>
            <a:off x="8753811" y="4465193"/>
            <a:ext cx="780378" cy="780378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accent1"/>
                </a:solidFill>
                <a:latin typeface="+mj-lt"/>
              </a:rPr>
              <a:t>03</a:t>
            </a:r>
          </a:p>
        </p:txBody>
      </p:sp>
      <p:sp>
        <p:nvSpPr>
          <p:cNvPr id="13" name="Oval 12"/>
          <p:cNvSpPr/>
          <p:nvPr/>
        </p:nvSpPr>
        <p:spPr>
          <a:xfrm>
            <a:off x="8624660" y="5814172"/>
            <a:ext cx="1038683" cy="1038683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accent1"/>
                </a:solidFill>
                <a:latin typeface="+mj-lt"/>
              </a:rPr>
              <a:t>04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70934" y="1806255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000" b="1" dirty="0">
                <a:latin typeface="+mj-lt"/>
              </a:rPr>
              <a:t>自我介绍</a:t>
            </a:r>
            <a:endParaRPr lang="en-US" sz="3000" b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48864" y="2943068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latin typeface="+mj-lt"/>
              </a:rPr>
              <a:t>秋招准备</a:t>
            </a:r>
            <a:endParaRPr lang="en-US" sz="3000" b="1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70934" y="4608480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 err="1">
                <a:latin typeface="+mj-lt"/>
              </a:rPr>
              <a:t>秋招心态</a:t>
            </a:r>
            <a:endParaRPr lang="en-US" sz="3000" b="1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48864" y="5899019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+mj-lt"/>
              </a:rPr>
              <a:t>OFFER</a:t>
            </a:r>
            <a:r>
              <a:rPr lang="zh-CN" altLang="en-US" sz="3000" b="1" dirty="0">
                <a:latin typeface="+mj-lt"/>
              </a:rPr>
              <a:t> 选择</a:t>
            </a:r>
            <a:endParaRPr lang="en-US" sz="3000" b="1" dirty="0">
              <a:latin typeface="+mj-lt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5177111" y="7570679"/>
            <a:ext cx="3141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000" b="1" dirty="0">
                <a:latin typeface="+mj-lt"/>
              </a:rPr>
              <a:t>总结</a:t>
            </a:r>
            <a:endParaRPr lang="en-US" sz="3000" b="1" dirty="0">
              <a:latin typeface="+mj-lt"/>
            </a:endParaRPr>
          </a:p>
        </p:txBody>
      </p:sp>
      <p:sp>
        <p:nvSpPr>
          <p:cNvPr id="5" name="Oval 10"/>
          <p:cNvSpPr/>
          <p:nvPr/>
        </p:nvSpPr>
        <p:spPr>
          <a:xfrm>
            <a:off x="8521772" y="7347859"/>
            <a:ext cx="1256807" cy="1256807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355600" dist="114300" dir="8100000" algn="tr" rotWithShape="0">
              <a:schemeClr val="accent1">
                <a:alpha val="3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+mj-lt"/>
              </a:rPr>
              <a:t>0</a:t>
            </a:r>
            <a:r>
              <a:rPr lang="en-US" altLang="zh-CN" sz="3000" b="1" dirty="0">
                <a:solidFill>
                  <a:schemeClr val="tx1"/>
                </a:solidFill>
                <a:latin typeface="+mj-lt"/>
              </a:rPr>
              <a:t>5</a:t>
            </a:r>
            <a:endParaRPr lang="en-US" sz="3000" b="1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19" grpId="0"/>
      <p:bldP spid="20" grpId="0"/>
      <p:bldP spid="4" grpId="0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9673583" y="7484635"/>
            <a:ext cx="7614075" cy="989507"/>
            <a:chOff x="3067291" y="3565002"/>
            <a:chExt cx="11468516" cy="1319514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067291" y="3565002"/>
              <a:ext cx="11468516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434498" y="3959525"/>
              <a:ext cx="10954129" cy="53047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、最终收获了华为、美的、联想、中航科工、中国银行、交通银行等公司的</a:t>
              </a: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offer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。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673583" y="8688335"/>
            <a:ext cx="7614072" cy="989507"/>
            <a:chOff x="3067290" y="3565002"/>
            <a:chExt cx="11468508" cy="1319514"/>
          </a:xfrm>
        </p:grpSpPr>
        <p:sp>
          <p:nvSpPr>
            <p:cNvPr id="71" name="Rectangle: Rounded Corners 70"/>
            <p:cNvSpPr/>
            <p:nvPr/>
          </p:nvSpPr>
          <p:spPr>
            <a:xfrm>
              <a:off x="3067290" y="3565002"/>
              <a:ext cx="11468508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434499" y="3959525"/>
              <a:ext cx="6531662" cy="53047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、最终选择去华为公共开发部继续做一名码农。</a:t>
              </a: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9110810" y="7979387"/>
            <a:ext cx="0" cy="1203701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71" idx="1"/>
          </p:cNvCxnSpPr>
          <p:nvPr/>
        </p:nvCxnSpPr>
        <p:spPr>
          <a:xfrm>
            <a:off x="9110810" y="9183088"/>
            <a:ext cx="562773" cy="2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8036597" y="4934559"/>
            <a:ext cx="5918898" cy="989507"/>
            <a:chOff x="3067291" y="3565002"/>
            <a:chExt cx="8915200" cy="1319514"/>
          </a:xfrm>
        </p:grpSpPr>
        <p:sp>
          <p:nvSpPr>
            <p:cNvPr id="51" name="Rectangle: Rounded Corners 50"/>
            <p:cNvSpPr/>
            <p:nvPr/>
          </p:nvSpPr>
          <p:spPr>
            <a:xfrm>
              <a:off x="3067291" y="3565002"/>
              <a:ext cx="891520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34497" y="3728663"/>
              <a:ext cx="8402892" cy="9921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</a:t>
              </a: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2022.7 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开始投递一些公司的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提前批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，陆续收到了一些笔试与</a:t>
              </a:r>
              <a:endPara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面试。并在同期开始笔试与面试知识的学习。</a:t>
              </a:r>
              <a:endPara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911416" y="6203187"/>
            <a:ext cx="6044071" cy="989507"/>
            <a:chOff x="3067289" y="3565002"/>
            <a:chExt cx="9103736" cy="1319514"/>
          </a:xfrm>
        </p:grpSpPr>
        <p:sp>
          <p:nvSpPr>
            <p:cNvPr id="54" name="Rectangle: Rounded Corners 53"/>
            <p:cNvSpPr/>
            <p:nvPr/>
          </p:nvSpPr>
          <p:spPr>
            <a:xfrm>
              <a:off x="3067289" y="3565002"/>
              <a:ext cx="9103736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34499" y="3728663"/>
              <a:ext cx="8692628" cy="9921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</a:t>
              </a: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2022.9 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开始大范围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海投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，基本每天都会参与各种各样的笔面。</a:t>
              </a:r>
              <a:endPara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在</a:t>
              </a: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2022.10 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以后投递了一批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国央企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，频繁的笔面持续到十一月。</a:t>
              </a: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7364034" y="5429310"/>
            <a:ext cx="0" cy="1268628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4" idx="1"/>
          </p:cNvCxnSpPr>
          <p:nvPr/>
        </p:nvCxnSpPr>
        <p:spPr>
          <a:xfrm>
            <a:off x="7348645" y="6697940"/>
            <a:ext cx="562772" cy="0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772037" y="2342806"/>
            <a:ext cx="6132584" cy="989507"/>
            <a:chOff x="3067289" y="3565002"/>
            <a:chExt cx="6230290" cy="1319514"/>
          </a:xfrm>
        </p:grpSpPr>
        <p:sp>
          <p:nvSpPr>
            <p:cNvPr id="32" name="Rectangle: Rounded Corners 31"/>
            <p:cNvSpPr/>
            <p:nvPr/>
          </p:nvSpPr>
          <p:spPr>
            <a:xfrm>
              <a:off x="3067289" y="3565002"/>
              <a:ext cx="6202371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34500" y="3959525"/>
              <a:ext cx="5863079" cy="53047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</a:t>
              </a: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2022.5 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结束实验室横向项目，因为时间原因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并没有参加实习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。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2215544" y="1643218"/>
            <a:ext cx="0" cy="6336170"/>
          </a:xfrm>
          <a:prstGeom prst="line">
            <a:avLst/>
          </a:prstGeom>
          <a:ln w="25400" cap="rnd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548430" y="2347301"/>
            <a:ext cx="2814921" cy="989507"/>
            <a:chOff x="3031834" y="1936758"/>
            <a:chExt cx="2859767" cy="131951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031834" y="1936758"/>
              <a:ext cx="2859767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34136" y="2165572"/>
              <a:ext cx="2855159" cy="86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pc="45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秋招开始前</a:t>
              </a:r>
              <a:endParaRPr lang="en-US" altLang="zh-CN" spc="450" dirty="0">
                <a:solidFill>
                  <a:schemeClr val="bg1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pPr algn="ctr"/>
              <a:r>
                <a:rPr lang="zh-CN" altLang="en-US" spc="45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（</a:t>
              </a:r>
              <a:r>
                <a:rPr lang="en-US" altLang="zh-CN" sz="1500" spc="45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2022.3-2022.7</a:t>
              </a:r>
              <a:r>
                <a:rPr lang="zh-CN" altLang="en-US" spc="45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）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215544" y="2872014"/>
            <a:ext cx="312813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12433" y="772915"/>
            <a:ext cx="3064763" cy="989506"/>
            <a:chOff x="3067291" y="3565002"/>
            <a:chExt cx="3113590" cy="1319514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4499" y="3732260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342900">
                <a:defRPr/>
              </a:pPr>
              <a:r>
                <a:rPr lang="en-US" sz="4200" b="1" dirty="0" err="1">
                  <a:latin typeface="Century Gothic" panose="020B0502020202020204"/>
                </a:rPr>
                <a:t>自我介绍</a:t>
              </a:r>
              <a:endParaRPr lang="en-US" sz="4200" b="1" dirty="0">
                <a:solidFill>
                  <a:srgbClr val="3BC8F1"/>
                </a:solidFill>
                <a:latin typeface="Century Gothic" panose="020B0502020202020204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83699" y="4934558"/>
            <a:ext cx="2925856" cy="989507"/>
            <a:chOff x="3067291" y="3565002"/>
            <a:chExt cx="2972470" cy="1319514"/>
          </a:xfrm>
        </p:grpSpPr>
        <p:sp>
          <p:nvSpPr>
            <p:cNvPr id="15" name="Rectangle: Rounded Corners 14"/>
            <p:cNvSpPr/>
            <p:nvPr/>
          </p:nvSpPr>
          <p:spPr>
            <a:xfrm>
              <a:off x="3067291" y="3565002"/>
              <a:ext cx="2923721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25975" y="3793818"/>
              <a:ext cx="2913786" cy="86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pc="450" dirty="0">
                  <a:solidFill>
                    <a:schemeClr val="bg1">
                      <a:lumMod val="50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秋招进行中</a:t>
              </a:r>
              <a:endParaRPr lang="en-US" altLang="zh-CN" spc="450" dirty="0">
                <a:solidFill>
                  <a:schemeClr val="bg1">
                    <a:lumMod val="50000"/>
                  </a:schemeClr>
                </a:solidFill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pPr algn="ctr"/>
              <a:r>
                <a:rPr lang="zh-CN" altLang="en-US" spc="450" dirty="0">
                  <a:solidFill>
                    <a:schemeClr val="bg1">
                      <a:lumMod val="50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（</a:t>
              </a:r>
              <a:r>
                <a:rPr lang="en-US" altLang="zh-CN" spc="450" dirty="0">
                  <a:solidFill>
                    <a:schemeClr val="bg1">
                      <a:lumMod val="50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2022.7-2023.1</a:t>
              </a:r>
              <a:r>
                <a:rPr lang="zh-CN" altLang="en-US" spc="450" dirty="0">
                  <a:solidFill>
                    <a:schemeClr val="bg1">
                      <a:lumMod val="50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）</a:t>
              </a: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2257007" y="5429310"/>
            <a:ext cx="326691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485832" y="7484635"/>
            <a:ext cx="2529731" cy="989507"/>
            <a:chOff x="3067291" y="3565002"/>
            <a:chExt cx="2923721" cy="131951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3067291" y="3565002"/>
              <a:ext cx="2923721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60198" y="3947726"/>
              <a:ext cx="1725197" cy="55406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100" spc="450" dirty="0">
                  <a:solidFill>
                    <a:schemeClr val="bg1">
                      <a:lumMod val="50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秋招总结</a:t>
              </a:r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2215544" y="7979387"/>
            <a:ext cx="316434" cy="0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3"/>
            <a:endCxn id="32" idx="1"/>
          </p:cNvCxnSpPr>
          <p:nvPr/>
        </p:nvCxnSpPr>
        <p:spPr>
          <a:xfrm flipV="1">
            <a:off x="5363350" y="2837560"/>
            <a:ext cx="1408688" cy="4496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754454" y="3564643"/>
            <a:ext cx="6124565" cy="989507"/>
            <a:chOff x="3067291" y="3565002"/>
            <a:chExt cx="6222142" cy="1319514"/>
          </a:xfrm>
        </p:grpSpPr>
        <p:sp>
          <p:nvSpPr>
            <p:cNvPr id="37" name="Rectangle: Rounded Corners 36"/>
            <p:cNvSpPr/>
            <p:nvPr/>
          </p:nvSpPr>
          <p:spPr>
            <a:xfrm>
              <a:off x="3067291" y="3565002"/>
              <a:ext cx="6202362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434499" y="3728663"/>
              <a:ext cx="5854934" cy="9921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、实验室项目结束后继续做了一段时间实验室的纵向项目，</a:t>
              </a:r>
              <a:endParaRPr lang="en-US" altLang="zh-C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继续完成毕业论文需要的实验，因此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没有提前准备好笔试算法题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。</a:t>
              </a:r>
            </a:p>
          </p:txBody>
        </p:sp>
      </p:grpSp>
      <p:cxnSp>
        <p:nvCxnSpPr>
          <p:cNvPr id="39" name="Straight Connector 38"/>
          <p:cNvCxnSpPr/>
          <p:nvPr/>
        </p:nvCxnSpPr>
        <p:spPr>
          <a:xfrm>
            <a:off x="6202368" y="2855695"/>
            <a:ext cx="0" cy="1203701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7" idx="1"/>
          </p:cNvCxnSpPr>
          <p:nvPr/>
        </p:nvCxnSpPr>
        <p:spPr>
          <a:xfrm>
            <a:off x="6191681" y="4059395"/>
            <a:ext cx="562773" cy="2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5" idx="3"/>
            <a:endCxn id="51" idx="1"/>
          </p:cNvCxnSpPr>
          <p:nvPr/>
        </p:nvCxnSpPr>
        <p:spPr>
          <a:xfrm>
            <a:off x="5461571" y="5429312"/>
            <a:ext cx="2575026" cy="0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9" idx="3"/>
            <a:endCxn id="73" idx="1"/>
          </p:cNvCxnSpPr>
          <p:nvPr/>
        </p:nvCxnSpPr>
        <p:spPr>
          <a:xfrm>
            <a:off x="5015563" y="7979388"/>
            <a:ext cx="4658021" cy="0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709455" y="778121"/>
            <a:ext cx="3064763" cy="989506"/>
            <a:chOff x="3067291" y="3565002"/>
            <a:chExt cx="3113590" cy="1319514"/>
          </a:xfrm>
        </p:grpSpPr>
        <p:sp>
          <p:nvSpPr>
            <p:cNvPr id="84" name="Rectangle: Rounded Corners 83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231012" y="3732254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秋招准备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083941" y="778121"/>
            <a:ext cx="3064763" cy="989506"/>
            <a:chOff x="3067291" y="3565002"/>
            <a:chExt cx="3113590" cy="1319514"/>
          </a:xfrm>
        </p:grpSpPr>
        <p:sp>
          <p:nvSpPr>
            <p:cNvPr id="87" name="Rectangle: Rounded Corners 86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453157" y="3732254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秋招心态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1454474" y="772916"/>
            <a:ext cx="3068714" cy="989506"/>
            <a:chOff x="3063278" y="3565002"/>
            <a:chExt cx="3117603" cy="1319514"/>
          </a:xfrm>
        </p:grpSpPr>
        <p:sp>
          <p:nvSpPr>
            <p:cNvPr id="90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063278" y="3732254"/>
              <a:ext cx="2913786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OFFER</a:t>
              </a:r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选择</a:t>
              </a:r>
            </a:p>
          </p:txBody>
        </p:sp>
      </p:grpSp>
      <p:grpSp>
        <p:nvGrpSpPr>
          <p:cNvPr id="3" name="Group 88"/>
          <p:cNvGrpSpPr/>
          <p:nvPr/>
        </p:nvGrpSpPr>
        <p:grpSpPr>
          <a:xfrm>
            <a:off x="14832906" y="772915"/>
            <a:ext cx="3064770" cy="989506"/>
            <a:chOff x="3067283" y="3565002"/>
            <a:chExt cx="3113598" cy="1319514"/>
          </a:xfrm>
        </p:grpSpPr>
        <p:sp>
          <p:nvSpPr>
            <p:cNvPr id="4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" name="TextBox 90"/>
            <p:cNvSpPr txBox="1"/>
            <p:nvPr/>
          </p:nvSpPr>
          <p:spPr>
            <a:xfrm>
              <a:off x="3067283" y="3732254"/>
              <a:ext cx="3113596" cy="9850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总结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6772037" y="2342806"/>
            <a:ext cx="6105103" cy="989507"/>
            <a:chOff x="3067289" y="3565002"/>
            <a:chExt cx="6202371" cy="1319514"/>
          </a:xfrm>
        </p:grpSpPr>
        <p:sp>
          <p:nvSpPr>
            <p:cNvPr id="32" name="Rectangle: Rounded Corners 31"/>
            <p:cNvSpPr/>
            <p:nvPr/>
          </p:nvSpPr>
          <p:spPr>
            <a:xfrm>
              <a:off x="3067289" y="3565002"/>
              <a:ext cx="6202371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34500" y="3855380"/>
              <a:ext cx="5659510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500" b="1" dirty="0">
                  <a:solidFill>
                    <a:srgbClr val="283848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Tier1. </a:t>
              </a:r>
              <a:r>
                <a:rPr lang="zh-CN" altLang="en-US" sz="1500" b="1" dirty="0">
                  <a:solidFill>
                    <a:srgbClr val="283848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笔试算法</a:t>
              </a:r>
              <a:endParaRPr lang="en-US" altLang="zh-CN" sz="1500" b="1" dirty="0">
                <a:solidFill>
                  <a:srgbClr val="283848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笔试题是秋招筛选的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刚性门槛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，决定你是否有表现自己的机会。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2215544" y="1643217"/>
            <a:ext cx="0" cy="1228797"/>
          </a:xfrm>
          <a:prstGeom prst="line">
            <a:avLst/>
          </a:prstGeom>
          <a:ln w="25400" cap="rnd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548432" y="2347301"/>
            <a:ext cx="2075817" cy="989507"/>
            <a:chOff x="3031834" y="1936758"/>
            <a:chExt cx="2859767" cy="131951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031834" y="1936758"/>
              <a:ext cx="2859767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99742" y="2257920"/>
              <a:ext cx="1923949" cy="6771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700" spc="45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优先级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215544" y="2872014"/>
            <a:ext cx="312813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-3930310" y="740256"/>
            <a:ext cx="3064763" cy="989506"/>
            <a:chOff x="3067291" y="3565002"/>
            <a:chExt cx="3113590" cy="1319514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4499" y="3732260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342900">
                <a:defRPr/>
              </a:pPr>
              <a:r>
                <a:rPr lang="en-US" sz="4200" dirty="0" err="1">
                  <a:latin typeface="Century Gothic" panose="020B0502020202020204"/>
                </a:rPr>
                <a:t>自我介绍</a:t>
              </a:r>
              <a:endParaRPr lang="en-US" sz="4200" dirty="0">
                <a:solidFill>
                  <a:srgbClr val="3BC8F1"/>
                </a:solidFill>
                <a:latin typeface="Century Gothic" panose="020B0502020202020204"/>
              </a:endParaRPr>
            </a:p>
          </p:txBody>
        </p:sp>
      </p:grpSp>
      <p:cxnSp>
        <p:nvCxnSpPr>
          <p:cNvPr id="29" name="Straight Connector 28"/>
          <p:cNvCxnSpPr>
            <a:stCxn id="8" idx="3"/>
            <a:endCxn id="32" idx="1"/>
          </p:cNvCxnSpPr>
          <p:nvPr/>
        </p:nvCxnSpPr>
        <p:spPr>
          <a:xfrm flipV="1">
            <a:off x="4624249" y="2837560"/>
            <a:ext cx="2147789" cy="4496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754454" y="3564643"/>
            <a:ext cx="6105096" cy="989507"/>
            <a:chOff x="3067291" y="3565002"/>
            <a:chExt cx="6202362" cy="1319514"/>
          </a:xfrm>
        </p:grpSpPr>
        <p:sp>
          <p:nvSpPr>
            <p:cNvPr id="37" name="Rectangle: Rounded Corners 36"/>
            <p:cNvSpPr/>
            <p:nvPr/>
          </p:nvSpPr>
          <p:spPr>
            <a:xfrm>
              <a:off x="3067291" y="3565002"/>
              <a:ext cx="6202362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434499" y="3855381"/>
              <a:ext cx="5659509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500" b="1" dirty="0">
                  <a:solidFill>
                    <a:srgbClr val="283848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Tier2. </a:t>
              </a:r>
              <a:r>
                <a:rPr lang="zh-CN" altLang="en-US" sz="1500" b="1" dirty="0">
                  <a:solidFill>
                    <a:srgbClr val="283848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项目经验</a:t>
              </a:r>
              <a:endParaRPr lang="en-US" altLang="zh-CN" sz="1500" b="1" dirty="0">
                <a:solidFill>
                  <a:srgbClr val="283848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项目经验是面试时的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话题切入点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，是反应学习能力的重要角度。</a:t>
              </a:r>
            </a:p>
          </p:txBody>
        </p:sp>
      </p:grpSp>
      <p:cxnSp>
        <p:nvCxnSpPr>
          <p:cNvPr id="39" name="Straight Connector 38"/>
          <p:cNvCxnSpPr/>
          <p:nvPr/>
        </p:nvCxnSpPr>
        <p:spPr>
          <a:xfrm flipH="1">
            <a:off x="6191681" y="2855695"/>
            <a:ext cx="10688" cy="3571346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7" idx="1"/>
          </p:cNvCxnSpPr>
          <p:nvPr/>
        </p:nvCxnSpPr>
        <p:spPr>
          <a:xfrm>
            <a:off x="6191681" y="4059395"/>
            <a:ext cx="562773" cy="2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953883" y="778121"/>
            <a:ext cx="3064763" cy="989506"/>
            <a:chOff x="3067291" y="3565002"/>
            <a:chExt cx="3113590" cy="1319514"/>
          </a:xfrm>
        </p:grpSpPr>
        <p:sp>
          <p:nvSpPr>
            <p:cNvPr id="84" name="Rectangle: Rounded Corners 83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227755" y="3732254"/>
              <a:ext cx="2382882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b="1" dirty="0">
                  <a:latin typeface="Century Gothic" panose="020B0502020202020204"/>
                  <a:sym typeface="字魂105号-简雅黑" panose="00000500000000000000" pitchFamily="2" charset="-122"/>
                </a:rPr>
                <a:t>秋招准备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563119" y="778121"/>
            <a:ext cx="3064763" cy="989506"/>
            <a:chOff x="3067291" y="3565002"/>
            <a:chExt cx="3113590" cy="1319514"/>
          </a:xfrm>
        </p:grpSpPr>
        <p:sp>
          <p:nvSpPr>
            <p:cNvPr id="87" name="Rectangle: Rounded Corners 86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453157" y="3732254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秋招心态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0219722" y="772916"/>
            <a:ext cx="3068714" cy="989506"/>
            <a:chOff x="3063278" y="3565002"/>
            <a:chExt cx="3117603" cy="1319514"/>
          </a:xfrm>
        </p:grpSpPr>
        <p:sp>
          <p:nvSpPr>
            <p:cNvPr id="90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063278" y="3732254"/>
              <a:ext cx="2913786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OFFER</a:t>
              </a:r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选择</a:t>
              </a:r>
            </a:p>
          </p:txBody>
        </p:sp>
      </p:grpSp>
      <p:grpSp>
        <p:nvGrpSpPr>
          <p:cNvPr id="26" name="Group 35"/>
          <p:cNvGrpSpPr/>
          <p:nvPr/>
        </p:nvGrpSpPr>
        <p:grpSpPr>
          <a:xfrm>
            <a:off x="6770787" y="4740301"/>
            <a:ext cx="6124565" cy="989507"/>
            <a:chOff x="3067291" y="3565002"/>
            <a:chExt cx="6222142" cy="1319514"/>
          </a:xfrm>
        </p:grpSpPr>
        <p:sp>
          <p:nvSpPr>
            <p:cNvPr id="27" name="Rectangle: Rounded Corners 36"/>
            <p:cNvSpPr/>
            <p:nvPr/>
          </p:nvSpPr>
          <p:spPr>
            <a:xfrm>
              <a:off x="3067291" y="3565002"/>
              <a:ext cx="6202362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8" name="TextBox 37"/>
            <p:cNvSpPr txBox="1"/>
            <p:nvPr/>
          </p:nvSpPr>
          <p:spPr>
            <a:xfrm>
              <a:off x="3434499" y="3855384"/>
              <a:ext cx="5854934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500" b="1" dirty="0">
                  <a:solidFill>
                    <a:srgbClr val="283848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Tier3. </a:t>
              </a:r>
              <a:r>
                <a:rPr lang="zh-CN" altLang="en-US" sz="1500" b="1" dirty="0">
                  <a:solidFill>
                    <a:srgbClr val="283848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基础知识（八股）</a:t>
              </a:r>
              <a:endParaRPr lang="en-US" altLang="zh-CN" sz="1500" b="1" dirty="0">
                <a:solidFill>
                  <a:srgbClr val="283848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基础知识是大多数技术面的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主体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，扎实的八股知识是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基础和底气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。</a:t>
              </a:r>
            </a:p>
          </p:txBody>
        </p:sp>
      </p:grpSp>
      <p:cxnSp>
        <p:nvCxnSpPr>
          <p:cNvPr id="30" name="Straight Connector 42"/>
          <p:cNvCxnSpPr>
            <a:endCxn id="27" idx="1"/>
          </p:cNvCxnSpPr>
          <p:nvPr/>
        </p:nvCxnSpPr>
        <p:spPr>
          <a:xfrm>
            <a:off x="6208014" y="5235053"/>
            <a:ext cx="562773" cy="2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5"/>
          <p:cNvGrpSpPr/>
          <p:nvPr/>
        </p:nvGrpSpPr>
        <p:grpSpPr>
          <a:xfrm>
            <a:off x="6787113" y="5932288"/>
            <a:ext cx="6316925" cy="989507"/>
            <a:chOff x="3067291" y="3565002"/>
            <a:chExt cx="6417568" cy="1319514"/>
          </a:xfrm>
        </p:grpSpPr>
        <p:sp>
          <p:nvSpPr>
            <p:cNvPr id="35" name="Rectangle: Rounded Corners 36"/>
            <p:cNvSpPr/>
            <p:nvPr/>
          </p:nvSpPr>
          <p:spPr>
            <a:xfrm>
              <a:off x="3067291" y="3565002"/>
              <a:ext cx="6202362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0" name="TextBox 37"/>
            <p:cNvSpPr txBox="1"/>
            <p:nvPr/>
          </p:nvSpPr>
          <p:spPr>
            <a:xfrm>
              <a:off x="3434499" y="3855384"/>
              <a:ext cx="6050360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500" b="1" dirty="0">
                  <a:solidFill>
                    <a:srgbClr val="283848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Tier4. </a:t>
              </a:r>
              <a:r>
                <a:rPr lang="zh-CN" altLang="en-US" sz="1500" b="1" dirty="0">
                  <a:solidFill>
                    <a:srgbClr val="283848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简历</a:t>
              </a:r>
              <a:endParaRPr lang="en-US" altLang="zh-CN" sz="1500" b="1" dirty="0">
                <a:solidFill>
                  <a:srgbClr val="283848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校招的门槛是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院校和专业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。简历内容决定了面试问题的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深度和广度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。</a:t>
              </a:r>
            </a:p>
          </p:txBody>
        </p:sp>
      </p:grpSp>
      <p:cxnSp>
        <p:nvCxnSpPr>
          <p:cNvPr id="41" name="Straight Connector 42"/>
          <p:cNvCxnSpPr>
            <a:endCxn id="35" idx="1"/>
          </p:cNvCxnSpPr>
          <p:nvPr/>
        </p:nvCxnSpPr>
        <p:spPr>
          <a:xfrm>
            <a:off x="6224340" y="6427040"/>
            <a:ext cx="562773" cy="2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88"/>
          <p:cNvGrpSpPr/>
          <p:nvPr/>
        </p:nvGrpSpPr>
        <p:grpSpPr>
          <a:xfrm>
            <a:off x="14832906" y="772915"/>
            <a:ext cx="3064770" cy="989506"/>
            <a:chOff x="3067283" y="3565002"/>
            <a:chExt cx="3113598" cy="1319514"/>
          </a:xfrm>
        </p:grpSpPr>
        <p:sp>
          <p:nvSpPr>
            <p:cNvPr id="19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TextBox 90"/>
            <p:cNvSpPr txBox="1"/>
            <p:nvPr/>
          </p:nvSpPr>
          <p:spPr>
            <a:xfrm>
              <a:off x="3067283" y="3732254"/>
              <a:ext cx="3113596" cy="9850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总结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407220" y="4656455"/>
            <a:ext cx="7904051" cy="4295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8616023" y="4958753"/>
            <a:ext cx="8428787" cy="46347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L 形 1"/>
          <p:cNvSpPr/>
          <p:nvPr/>
        </p:nvSpPr>
        <p:spPr>
          <a:xfrm rot="2647777">
            <a:off x="17398743" y="4787153"/>
            <a:ext cx="712695" cy="712695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87862" y="693524"/>
            <a:ext cx="11567559" cy="78483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latin typeface="+mn-ea"/>
                <a:cs typeface="+mn-ea"/>
              </a:rPr>
              <a:t>学习资源推荐：</a:t>
            </a:r>
          </a:p>
          <a:p>
            <a:endParaRPr lang="zh-CN" altLang="en-US" sz="3600" b="1" dirty="0">
              <a:latin typeface="+mn-ea"/>
              <a:cs typeface="+mn-ea"/>
            </a:endParaRPr>
          </a:p>
          <a:p>
            <a:r>
              <a:rPr lang="zh-CN" altLang="en-US" sz="3600" b="1" dirty="0">
                <a:latin typeface="+mn-ea"/>
                <a:cs typeface="+mn-ea"/>
              </a:rPr>
              <a:t>	视频：</a:t>
            </a:r>
          </a:p>
          <a:p>
            <a:pPr marL="1371600" lvl="2" indent="685800"/>
            <a:r>
              <a:rPr lang="en-US" altLang="zh-CN" sz="3600" b="1" dirty="0">
                <a:latin typeface="+mn-ea"/>
                <a:cs typeface="+mn-ea"/>
              </a:rPr>
              <a:t>B</a:t>
            </a:r>
            <a:r>
              <a:rPr lang="zh-CN" altLang="en-US" sz="3600" b="1" dirty="0">
                <a:latin typeface="+mn-ea"/>
                <a:cs typeface="+mn-ea"/>
              </a:rPr>
              <a:t>站：黑马程序员、尚硅谷、遇见狂神说</a:t>
            </a:r>
          </a:p>
          <a:p>
            <a:endParaRPr lang="en-US" altLang="en-US" sz="3600" b="1" dirty="0">
              <a:latin typeface="+mn-ea"/>
              <a:cs typeface="+mn-ea"/>
              <a:sym typeface="+mn-ea"/>
            </a:endParaRPr>
          </a:p>
          <a:p>
            <a:pPr marL="685800" lvl="1" indent="685800"/>
            <a:r>
              <a:rPr lang="zh-CN" altLang="en-US" sz="3600" b="1" dirty="0">
                <a:latin typeface="+mn-ea"/>
                <a:cs typeface="+mn-ea"/>
                <a:sym typeface="+mn-ea"/>
              </a:rPr>
              <a:t>书籍：</a:t>
            </a:r>
          </a:p>
          <a:p>
            <a:pPr marL="1371600" lvl="2" indent="685800"/>
            <a:r>
              <a:rPr lang="zh-CN" altLang="en-US" sz="3600" b="1" dirty="0">
                <a:latin typeface="+mn-ea"/>
                <a:cs typeface="+mn-ea"/>
                <a:sym typeface="+mn-ea"/>
              </a:rPr>
              <a:t>《</a:t>
            </a:r>
            <a:r>
              <a:rPr lang="en-US" altLang="zh-CN" sz="3600" b="1" dirty="0">
                <a:latin typeface="+mn-ea"/>
                <a:cs typeface="+mn-ea"/>
                <a:sym typeface="+mn-ea"/>
              </a:rPr>
              <a:t>Java</a:t>
            </a:r>
            <a:r>
              <a:rPr lang="zh-CN" altLang="zh-CN" sz="3600" b="1" dirty="0">
                <a:latin typeface="+mn-ea"/>
                <a:cs typeface="+mn-ea"/>
                <a:sym typeface="+mn-ea"/>
              </a:rPr>
              <a:t>核心技术</a:t>
            </a:r>
            <a:r>
              <a:rPr lang="en-US" altLang="zh-CN" sz="3600" b="1" dirty="0">
                <a:latin typeface="+mn-ea"/>
                <a:cs typeface="+mn-ea"/>
                <a:sym typeface="+mn-ea"/>
              </a:rPr>
              <a:t> </a:t>
            </a:r>
            <a:r>
              <a:rPr lang="zh-CN" altLang="zh-CN" sz="3600" b="1" dirty="0">
                <a:latin typeface="+mn-ea"/>
                <a:cs typeface="+mn-ea"/>
                <a:sym typeface="+mn-ea"/>
              </a:rPr>
              <a:t>卷</a:t>
            </a:r>
            <a:r>
              <a:rPr lang="en-US" altLang="zh-CN" sz="3600" b="1" dirty="0">
                <a:latin typeface="+mn-ea"/>
                <a:cs typeface="+mn-ea"/>
                <a:sym typeface="+mn-ea"/>
              </a:rPr>
              <a:t>Ⅰ</a:t>
            </a:r>
            <a:r>
              <a:rPr lang="zh-CN" altLang="en-US" sz="3600" b="1" dirty="0">
                <a:latin typeface="+mn-ea"/>
                <a:cs typeface="+mn-ea"/>
                <a:sym typeface="+mn-ea"/>
              </a:rPr>
              <a:t>》</a:t>
            </a:r>
          </a:p>
          <a:p>
            <a:pPr marL="1371600" lvl="2" indent="685800"/>
            <a:r>
              <a:rPr lang="zh-CN" altLang="en-US" sz="3600" b="1" dirty="0">
                <a:latin typeface="+mn-ea"/>
                <a:cs typeface="+mn-ea"/>
                <a:sym typeface="+mn-ea"/>
              </a:rPr>
              <a:t>《</a:t>
            </a:r>
            <a:r>
              <a:rPr lang="en-US" altLang="zh-CN" sz="3600" b="1" dirty="0">
                <a:latin typeface="+mn-ea"/>
                <a:cs typeface="+mn-ea"/>
                <a:sym typeface="+mn-ea"/>
              </a:rPr>
              <a:t>Java</a:t>
            </a:r>
            <a:r>
              <a:rPr lang="zh-CN" altLang="en-US" sz="3600" b="1" dirty="0">
                <a:latin typeface="+mn-ea"/>
                <a:cs typeface="+mn-ea"/>
                <a:sym typeface="+mn-ea"/>
              </a:rPr>
              <a:t>并发编程的艺术》</a:t>
            </a:r>
          </a:p>
          <a:p>
            <a:pPr marL="1371600" lvl="2" indent="685800"/>
            <a:r>
              <a:rPr lang="zh-CN" altLang="en-US" sz="3600" b="1" dirty="0">
                <a:latin typeface="+mn-ea"/>
                <a:cs typeface="+mn-ea"/>
                <a:sym typeface="+mn-ea"/>
              </a:rPr>
              <a:t>《深入理解</a:t>
            </a:r>
            <a:r>
              <a:rPr lang="en-US" altLang="zh-CN" sz="3600" b="1" dirty="0">
                <a:latin typeface="+mn-ea"/>
                <a:cs typeface="+mn-ea"/>
                <a:sym typeface="+mn-ea"/>
              </a:rPr>
              <a:t>Java</a:t>
            </a:r>
            <a:r>
              <a:rPr lang="zh-CN" altLang="en-US" sz="3600" b="1" dirty="0">
                <a:latin typeface="+mn-ea"/>
                <a:cs typeface="+mn-ea"/>
                <a:sym typeface="+mn-ea"/>
              </a:rPr>
              <a:t>虚拟机》</a:t>
            </a:r>
          </a:p>
          <a:p>
            <a:pPr marL="1371600" lvl="2" indent="685800"/>
            <a:r>
              <a:rPr lang="en-US" altLang="zh-CN" sz="3600" b="1" dirty="0">
                <a:latin typeface="+mn-ea"/>
                <a:cs typeface="+mn-ea"/>
                <a:sym typeface="+mn-ea"/>
              </a:rPr>
              <a:t>《MySQL</a:t>
            </a:r>
            <a:r>
              <a:rPr lang="zh-CN" altLang="en-US" sz="3600" b="1" dirty="0">
                <a:latin typeface="+mn-ea"/>
                <a:cs typeface="+mn-ea"/>
                <a:sym typeface="+mn-ea"/>
              </a:rPr>
              <a:t>必知必会</a:t>
            </a:r>
            <a:r>
              <a:rPr lang="en-US" altLang="zh-CN" sz="3600" b="1" dirty="0">
                <a:latin typeface="+mn-ea"/>
                <a:cs typeface="+mn-ea"/>
                <a:sym typeface="+mn-ea"/>
              </a:rPr>
              <a:t>》</a:t>
            </a:r>
          </a:p>
          <a:p>
            <a:pPr marL="1371600" lvl="2" indent="685800"/>
            <a:endParaRPr lang="en-US" altLang="en-US" sz="3600" b="1" dirty="0">
              <a:latin typeface="+mn-ea"/>
              <a:cs typeface="+mn-ea"/>
              <a:sym typeface="+mn-ea"/>
            </a:endParaRPr>
          </a:p>
          <a:p>
            <a:pPr marL="685800" lvl="1" indent="685800"/>
            <a:r>
              <a:rPr lang="zh-CN" altLang="en-US" sz="3600" b="1" dirty="0">
                <a:latin typeface="+mn-ea"/>
                <a:cs typeface="+mn-ea"/>
                <a:sym typeface="+mn-ea"/>
              </a:rPr>
              <a:t>项目：</a:t>
            </a:r>
            <a:r>
              <a:rPr lang="en-US" altLang="zh-CN" sz="3600" b="1" dirty="0">
                <a:latin typeface="+mn-ea"/>
                <a:cs typeface="+mn-ea"/>
                <a:sym typeface="+mn-ea"/>
              </a:rPr>
              <a:t>B</a:t>
            </a:r>
            <a:r>
              <a:rPr lang="zh-CN" altLang="en-US" sz="3600" b="1" dirty="0">
                <a:latin typeface="+mn-ea"/>
                <a:cs typeface="+mn-ea"/>
                <a:sym typeface="+mn-ea"/>
              </a:rPr>
              <a:t>站、</a:t>
            </a:r>
            <a:r>
              <a:rPr lang="en-US" altLang="zh-CN" sz="3600" b="1" dirty="0">
                <a:latin typeface="+mn-ea"/>
                <a:cs typeface="+mn-ea"/>
                <a:sym typeface="+mn-ea"/>
              </a:rPr>
              <a:t>GitHub</a:t>
            </a:r>
          </a:p>
          <a:p>
            <a:pPr marL="685800" lvl="1" indent="685800"/>
            <a:endParaRPr lang="en-US" altLang="zh-CN" sz="3600" b="1" dirty="0">
              <a:latin typeface="+mn-ea"/>
              <a:cs typeface="+mn-ea"/>
              <a:sym typeface="+mn-ea"/>
            </a:endParaRPr>
          </a:p>
          <a:p>
            <a:pPr marL="685800" lvl="1" indent="685800"/>
            <a:r>
              <a:rPr lang="zh-CN" altLang="en-US" sz="3600" b="1" dirty="0">
                <a:latin typeface="+mn-ea"/>
                <a:cs typeface="+mn-ea"/>
                <a:sym typeface="+mn-ea"/>
              </a:rPr>
              <a:t>网站 ：</a:t>
            </a:r>
            <a:r>
              <a:rPr lang="en-US" altLang="zh-CN" sz="3600" b="1" dirty="0" err="1">
                <a:latin typeface="+mn-ea"/>
                <a:cs typeface="+mn-ea"/>
                <a:sym typeface="+mn-ea"/>
              </a:rPr>
              <a:t>LeetCode</a:t>
            </a:r>
            <a:r>
              <a:rPr lang="zh-CN" altLang="zh-CN" sz="3600" b="1" dirty="0">
                <a:latin typeface="+mn-ea"/>
                <a:cs typeface="+mn-ea"/>
                <a:sym typeface="+mn-ea"/>
              </a:rPr>
              <a:t>、</a:t>
            </a:r>
            <a:r>
              <a:rPr lang="en-US" altLang="zh-CN" sz="3600" b="1" dirty="0" err="1">
                <a:latin typeface="+mn-ea"/>
                <a:cs typeface="+mn-ea"/>
                <a:sym typeface="+mn-ea"/>
              </a:rPr>
              <a:t>JavaGuide</a:t>
            </a:r>
            <a:endParaRPr lang="en-US" altLang="zh-CN" sz="3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668269" y="5219441"/>
            <a:ext cx="8278581" cy="36471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300" b="1" dirty="0">
                <a:solidFill>
                  <a:schemeClr val="bg1"/>
                </a:solidFill>
                <a:latin typeface="+mn-ea"/>
                <a:cs typeface="+mn-ea"/>
              </a:rPr>
              <a:t>Tips</a:t>
            </a: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：</a:t>
            </a:r>
          </a:p>
          <a:p>
            <a:endParaRPr lang="zh-CN" altLang="en-US" sz="3300" b="1" dirty="0">
              <a:solidFill>
                <a:schemeClr val="bg1"/>
              </a:solidFill>
              <a:latin typeface="+mn-ea"/>
              <a:cs typeface="+mn-ea"/>
            </a:endParaRPr>
          </a:p>
          <a:p>
            <a:pPr marL="428625" indent="-428625">
              <a:buFontTx/>
              <a:buChar char="-"/>
            </a:pP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学习视频最好带有源码，同时学完一部分动手敲</a:t>
            </a:r>
            <a:endParaRPr lang="en-US" altLang="zh-CN" sz="3300" b="1" dirty="0">
              <a:solidFill>
                <a:schemeClr val="bg1"/>
              </a:solidFill>
              <a:latin typeface="+mn-ea"/>
              <a:cs typeface="+mn-ea"/>
            </a:endParaRPr>
          </a:p>
          <a:p>
            <a:pPr marL="428625" indent="-428625">
              <a:buFontTx/>
              <a:buChar char="-"/>
            </a:pP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项目</a:t>
            </a:r>
            <a:r>
              <a:rPr lang="en-US" altLang="zh-CN" sz="3300" b="1" dirty="0">
                <a:solidFill>
                  <a:schemeClr val="bg1"/>
                </a:solidFill>
                <a:latin typeface="+mn-ea"/>
                <a:cs typeface="+mn-ea"/>
              </a:rPr>
              <a:t>B</a:t>
            </a: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站找优点是有讲解，</a:t>
            </a:r>
            <a:r>
              <a:rPr lang="en-US" altLang="zh-CN" sz="3300" b="1" dirty="0">
                <a:solidFill>
                  <a:schemeClr val="bg1"/>
                </a:solidFill>
                <a:latin typeface="+mn-ea"/>
                <a:cs typeface="+mn-ea"/>
              </a:rPr>
              <a:t>GitHub</a:t>
            </a: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找更高端</a:t>
            </a:r>
            <a:endParaRPr lang="en-US" altLang="zh-CN" sz="3300" b="1" dirty="0">
              <a:solidFill>
                <a:schemeClr val="bg1"/>
              </a:solidFill>
              <a:latin typeface="+mn-ea"/>
              <a:cs typeface="+mn-ea"/>
            </a:endParaRPr>
          </a:p>
          <a:p>
            <a:pPr marL="428625" indent="-428625">
              <a:buFontTx/>
              <a:buChar char="-"/>
            </a:pPr>
            <a:r>
              <a:rPr lang="zh-CN" altLang="en-US" sz="3300" b="1" dirty="0">
                <a:solidFill>
                  <a:schemeClr val="bg1"/>
                </a:solidFill>
                <a:latin typeface="+mn-ea"/>
                <a:cs typeface="+mn-ea"/>
              </a:rPr>
              <a:t>视频学习一般快于书籍，但深度有所不如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2" grpId="0" animBg="1"/>
      <p:bldP spid="3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6772037" y="2342806"/>
            <a:ext cx="6105103" cy="989507"/>
            <a:chOff x="3067289" y="3565002"/>
            <a:chExt cx="6202371" cy="1319514"/>
          </a:xfrm>
        </p:grpSpPr>
        <p:sp>
          <p:nvSpPr>
            <p:cNvPr id="32" name="Rectangle: Rounded Corners 31"/>
            <p:cNvSpPr/>
            <p:nvPr/>
          </p:nvSpPr>
          <p:spPr>
            <a:xfrm>
              <a:off x="3067289" y="3565002"/>
              <a:ext cx="6202371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34500" y="3855380"/>
              <a:ext cx="5659510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Tier1. </a:t>
              </a:r>
              <a:r>
                <a:rPr lang="zh-CN" altLang="en-US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笔试算法</a:t>
              </a:r>
              <a:endParaRPr lang="en-US" altLang="zh-CN" sz="15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r>
                <a:rPr lang="zh-CN" altLang="en-US" sz="15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笔试题是秋招筛选的</a:t>
              </a:r>
              <a:r>
                <a:rPr lang="zh-CN" altLang="en-US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刚性门槛</a:t>
              </a:r>
              <a:r>
                <a:rPr lang="zh-CN" altLang="en-US" sz="15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，决定你是否有表现自己的机会。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2215544" y="1643217"/>
            <a:ext cx="0" cy="1228797"/>
          </a:xfrm>
          <a:prstGeom prst="line">
            <a:avLst/>
          </a:prstGeom>
          <a:ln w="25400" cap="rnd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548431" y="2347301"/>
            <a:ext cx="2075817" cy="989507"/>
            <a:chOff x="3031834" y="1936758"/>
            <a:chExt cx="2859767" cy="131951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031834" y="1936758"/>
              <a:ext cx="2859767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79242" y="2288700"/>
              <a:ext cx="1764946" cy="6156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400" spc="450" dirty="0">
                  <a:solidFill>
                    <a:schemeClr val="bg1">
                      <a:lumMod val="8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优先级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215544" y="2872014"/>
            <a:ext cx="312813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-3930310" y="740256"/>
            <a:ext cx="3064763" cy="989506"/>
            <a:chOff x="3067291" y="3565002"/>
            <a:chExt cx="3113590" cy="1319514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4499" y="3732260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342900">
                <a:defRPr/>
              </a:pPr>
              <a:r>
                <a:rPr lang="en-US" sz="4200" dirty="0" err="1">
                  <a:latin typeface="Century Gothic" panose="020B0502020202020204"/>
                </a:rPr>
                <a:t>自我介绍</a:t>
              </a:r>
              <a:endParaRPr lang="en-US" sz="4200" dirty="0">
                <a:solidFill>
                  <a:srgbClr val="3BC8F1"/>
                </a:solidFill>
                <a:latin typeface="Century Gothic" panose="020B0502020202020204"/>
              </a:endParaRPr>
            </a:p>
          </p:txBody>
        </p:sp>
      </p:grpSp>
      <p:cxnSp>
        <p:nvCxnSpPr>
          <p:cNvPr id="29" name="Straight Connector 28"/>
          <p:cNvCxnSpPr>
            <a:endCxn id="32" idx="1"/>
          </p:cNvCxnSpPr>
          <p:nvPr/>
        </p:nvCxnSpPr>
        <p:spPr>
          <a:xfrm>
            <a:off x="6505727" y="2837559"/>
            <a:ext cx="266310" cy="0"/>
          </a:xfrm>
          <a:prstGeom prst="line">
            <a:avLst/>
          </a:prstGeom>
          <a:ln w="25400"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754454" y="3564643"/>
            <a:ext cx="6105096" cy="989507"/>
            <a:chOff x="3067291" y="3565002"/>
            <a:chExt cx="6202362" cy="1319514"/>
          </a:xfrm>
        </p:grpSpPr>
        <p:sp>
          <p:nvSpPr>
            <p:cNvPr id="37" name="Rectangle: Rounded Corners 36"/>
            <p:cNvSpPr/>
            <p:nvPr/>
          </p:nvSpPr>
          <p:spPr>
            <a:xfrm>
              <a:off x="3067291" y="3565002"/>
              <a:ext cx="6202362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434499" y="3855381"/>
              <a:ext cx="5659509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Tier2. </a:t>
              </a:r>
              <a:r>
                <a:rPr lang="zh-CN" altLang="en-US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项目经验</a:t>
              </a:r>
              <a:endParaRPr lang="en-US" altLang="zh-CN" sz="15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r>
                <a:rPr lang="zh-CN" altLang="en-US" sz="15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项目经验是面试时的</a:t>
              </a:r>
              <a:r>
                <a:rPr lang="zh-CN" altLang="en-US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话题切入点</a:t>
              </a:r>
              <a:r>
                <a:rPr lang="zh-CN" altLang="en-US" sz="15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，是反应学习能力的重要角度。</a:t>
              </a:r>
            </a:p>
          </p:txBody>
        </p:sp>
      </p:grpSp>
      <p:cxnSp>
        <p:nvCxnSpPr>
          <p:cNvPr id="39" name="Straight Connector 38"/>
          <p:cNvCxnSpPr/>
          <p:nvPr/>
        </p:nvCxnSpPr>
        <p:spPr>
          <a:xfrm flipH="1">
            <a:off x="6191681" y="2855695"/>
            <a:ext cx="10688" cy="3571346"/>
          </a:xfrm>
          <a:prstGeom prst="line">
            <a:avLst/>
          </a:prstGeom>
          <a:ln w="25400" cap="rnd">
            <a:solidFill>
              <a:schemeClr val="bg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7" idx="1"/>
          </p:cNvCxnSpPr>
          <p:nvPr/>
        </p:nvCxnSpPr>
        <p:spPr>
          <a:xfrm>
            <a:off x="6191681" y="4059395"/>
            <a:ext cx="562773" cy="2"/>
          </a:xfrm>
          <a:prstGeom prst="line">
            <a:avLst/>
          </a:prstGeom>
          <a:ln w="25400" cap="rnd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35"/>
          <p:cNvGrpSpPr/>
          <p:nvPr/>
        </p:nvGrpSpPr>
        <p:grpSpPr>
          <a:xfrm>
            <a:off x="6770787" y="4740301"/>
            <a:ext cx="6124565" cy="989507"/>
            <a:chOff x="3067291" y="3565002"/>
            <a:chExt cx="6222142" cy="1319514"/>
          </a:xfrm>
        </p:grpSpPr>
        <p:sp>
          <p:nvSpPr>
            <p:cNvPr id="27" name="Rectangle: Rounded Corners 36"/>
            <p:cNvSpPr/>
            <p:nvPr/>
          </p:nvSpPr>
          <p:spPr>
            <a:xfrm>
              <a:off x="3067291" y="3565002"/>
              <a:ext cx="6202362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8" name="TextBox 37"/>
            <p:cNvSpPr txBox="1"/>
            <p:nvPr/>
          </p:nvSpPr>
          <p:spPr>
            <a:xfrm>
              <a:off x="3434499" y="3855384"/>
              <a:ext cx="5854934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Tier3. </a:t>
              </a:r>
              <a:r>
                <a:rPr lang="zh-CN" altLang="en-US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基础知识（八股）</a:t>
              </a:r>
              <a:endParaRPr lang="en-US" altLang="zh-CN" sz="15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r>
                <a:rPr lang="zh-CN" altLang="en-US" sz="15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基础知识是大多数技术面的</a:t>
              </a:r>
              <a:r>
                <a:rPr lang="zh-CN" altLang="en-US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主体</a:t>
              </a:r>
              <a:r>
                <a:rPr lang="zh-CN" altLang="en-US" sz="15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，扎实的八股知识是</a:t>
              </a:r>
              <a:r>
                <a:rPr lang="zh-CN" altLang="en-US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基础和底气</a:t>
              </a:r>
              <a:r>
                <a:rPr lang="zh-CN" altLang="en-US" sz="15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。</a:t>
              </a:r>
            </a:p>
          </p:txBody>
        </p:sp>
      </p:grpSp>
      <p:cxnSp>
        <p:nvCxnSpPr>
          <p:cNvPr id="30" name="Straight Connector 42"/>
          <p:cNvCxnSpPr>
            <a:endCxn id="27" idx="1"/>
          </p:cNvCxnSpPr>
          <p:nvPr/>
        </p:nvCxnSpPr>
        <p:spPr>
          <a:xfrm>
            <a:off x="6208014" y="5235053"/>
            <a:ext cx="562773" cy="2"/>
          </a:xfrm>
          <a:prstGeom prst="line">
            <a:avLst/>
          </a:prstGeom>
          <a:ln w="25400" cap="rnd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5"/>
          <p:cNvGrpSpPr/>
          <p:nvPr/>
        </p:nvGrpSpPr>
        <p:grpSpPr>
          <a:xfrm>
            <a:off x="6787113" y="5932288"/>
            <a:ext cx="6316925" cy="989507"/>
            <a:chOff x="3067291" y="3565002"/>
            <a:chExt cx="6417568" cy="1319514"/>
          </a:xfrm>
        </p:grpSpPr>
        <p:sp>
          <p:nvSpPr>
            <p:cNvPr id="35" name="Rectangle: Rounded Corners 36"/>
            <p:cNvSpPr/>
            <p:nvPr/>
          </p:nvSpPr>
          <p:spPr>
            <a:xfrm>
              <a:off x="3067291" y="3565002"/>
              <a:ext cx="6202362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bg1"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0" name="TextBox 37"/>
            <p:cNvSpPr txBox="1"/>
            <p:nvPr/>
          </p:nvSpPr>
          <p:spPr>
            <a:xfrm>
              <a:off x="3434499" y="3855384"/>
              <a:ext cx="6050360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zh-CN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Tier4. </a:t>
              </a:r>
              <a:r>
                <a:rPr lang="zh-CN" altLang="en-US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简历</a:t>
              </a:r>
              <a:endParaRPr lang="en-US" altLang="zh-CN" sz="15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  <a:p>
              <a:r>
                <a:rPr lang="zh-CN" altLang="en-US" sz="15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校招的门槛是</a:t>
              </a:r>
              <a:r>
                <a:rPr lang="zh-CN" altLang="en-US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院校和专业</a:t>
              </a:r>
              <a:r>
                <a:rPr lang="zh-CN" altLang="en-US" sz="15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。简历内容决定了面试问题的</a:t>
              </a:r>
              <a:r>
                <a:rPr lang="zh-CN" altLang="en-US" sz="15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深度和广度</a:t>
              </a:r>
              <a:r>
                <a:rPr lang="zh-CN" altLang="en-US" sz="1500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。</a:t>
              </a:r>
            </a:p>
          </p:txBody>
        </p:sp>
      </p:grpSp>
      <p:cxnSp>
        <p:nvCxnSpPr>
          <p:cNvPr id="41" name="Straight Connector 42"/>
          <p:cNvCxnSpPr>
            <a:endCxn id="35" idx="1"/>
          </p:cNvCxnSpPr>
          <p:nvPr/>
        </p:nvCxnSpPr>
        <p:spPr>
          <a:xfrm>
            <a:off x="6224340" y="6427040"/>
            <a:ext cx="562773" cy="2"/>
          </a:xfrm>
          <a:prstGeom prst="line">
            <a:avLst/>
          </a:prstGeom>
          <a:ln w="25400" cap="rnd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49"/>
          <p:cNvGrpSpPr/>
          <p:nvPr/>
        </p:nvGrpSpPr>
        <p:grpSpPr>
          <a:xfrm>
            <a:off x="8003942" y="4167113"/>
            <a:ext cx="4028247" cy="989507"/>
            <a:chOff x="3067291" y="3565002"/>
            <a:chExt cx="6341531" cy="1319514"/>
          </a:xfrm>
        </p:grpSpPr>
        <p:sp>
          <p:nvSpPr>
            <p:cNvPr id="21" name="Rectangle: Rounded Corners 50"/>
            <p:cNvSpPr/>
            <p:nvPr/>
          </p:nvSpPr>
          <p:spPr>
            <a:xfrm>
              <a:off x="3067291" y="3565002"/>
              <a:ext cx="6341531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" name="TextBox 51"/>
            <p:cNvSpPr txBox="1"/>
            <p:nvPr/>
          </p:nvSpPr>
          <p:spPr>
            <a:xfrm>
              <a:off x="3434498" y="3878081"/>
              <a:ext cx="5670020" cy="6933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、刷题：</a:t>
              </a:r>
              <a:r>
                <a:rPr lang="en-US" altLang="zh-CN" sz="2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leetcode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、牛客等</a:t>
              </a:r>
            </a:p>
          </p:txBody>
        </p:sp>
      </p:grpSp>
      <p:grpSp>
        <p:nvGrpSpPr>
          <p:cNvPr id="23" name="Group 52"/>
          <p:cNvGrpSpPr/>
          <p:nvPr/>
        </p:nvGrpSpPr>
        <p:grpSpPr>
          <a:xfrm>
            <a:off x="7911419" y="5435741"/>
            <a:ext cx="8437960" cy="989507"/>
            <a:chOff x="3067289" y="3565002"/>
            <a:chExt cx="12709473" cy="1319514"/>
          </a:xfrm>
        </p:grpSpPr>
        <p:sp>
          <p:nvSpPr>
            <p:cNvPr id="24" name="Rectangle: Rounded Corners 53"/>
            <p:cNvSpPr/>
            <p:nvPr/>
          </p:nvSpPr>
          <p:spPr>
            <a:xfrm>
              <a:off x="3067289" y="3565002"/>
              <a:ext cx="12709473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5" name="TextBox 54"/>
            <p:cNvSpPr txBox="1"/>
            <p:nvPr/>
          </p:nvSpPr>
          <p:spPr>
            <a:xfrm>
              <a:off x="3434499" y="3874405"/>
              <a:ext cx="12246748" cy="7007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、秋招资讯：牛客、秋招公众号、各大企业官网、学校就业通知等</a:t>
              </a:r>
            </a:p>
          </p:txBody>
        </p:sp>
      </p:grpSp>
      <p:cxnSp>
        <p:nvCxnSpPr>
          <p:cNvPr id="42" name="Straight Connector 55"/>
          <p:cNvCxnSpPr/>
          <p:nvPr/>
        </p:nvCxnSpPr>
        <p:spPr>
          <a:xfrm>
            <a:off x="7331379" y="4661865"/>
            <a:ext cx="17265" cy="4060815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56"/>
          <p:cNvCxnSpPr>
            <a:endCxn id="24" idx="1"/>
          </p:cNvCxnSpPr>
          <p:nvPr/>
        </p:nvCxnSpPr>
        <p:spPr>
          <a:xfrm>
            <a:off x="7348648" y="5930495"/>
            <a:ext cx="562772" cy="0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3"/>
          <p:cNvGrpSpPr/>
          <p:nvPr/>
        </p:nvGrpSpPr>
        <p:grpSpPr>
          <a:xfrm>
            <a:off x="2551046" y="4167113"/>
            <a:ext cx="2652050" cy="989507"/>
            <a:chOff x="3067291" y="3565002"/>
            <a:chExt cx="2923721" cy="1319514"/>
          </a:xfrm>
        </p:grpSpPr>
        <p:sp>
          <p:nvSpPr>
            <p:cNvPr id="46" name="Rectangle: Rounded Corners 14"/>
            <p:cNvSpPr/>
            <p:nvPr/>
          </p:nvSpPr>
          <p:spPr>
            <a:xfrm>
              <a:off x="3067291" y="3565002"/>
              <a:ext cx="2923721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7" name="TextBox 15"/>
            <p:cNvSpPr txBox="1"/>
            <p:nvPr/>
          </p:nvSpPr>
          <p:spPr>
            <a:xfrm>
              <a:off x="3590403" y="3886165"/>
              <a:ext cx="1984932" cy="6771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700" spc="450" dirty="0">
                  <a:solidFill>
                    <a:schemeClr val="bg1">
                      <a:lumMod val="50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工具推荐</a:t>
              </a:r>
            </a:p>
          </p:txBody>
        </p:sp>
      </p:grpSp>
      <p:cxnSp>
        <p:nvCxnSpPr>
          <p:cNvPr id="48" name="Straight Connector 16"/>
          <p:cNvCxnSpPr/>
          <p:nvPr/>
        </p:nvCxnSpPr>
        <p:spPr>
          <a:xfrm>
            <a:off x="2224352" y="4661865"/>
            <a:ext cx="326691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6"/>
          <p:cNvCxnSpPr>
            <a:stCxn id="46" idx="3"/>
            <a:endCxn id="21" idx="1"/>
          </p:cNvCxnSpPr>
          <p:nvPr/>
        </p:nvCxnSpPr>
        <p:spPr>
          <a:xfrm>
            <a:off x="5203097" y="4661867"/>
            <a:ext cx="2800845" cy="0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5"/>
          <p:cNvCxnSpPr/>
          <p:nvPr/>
        </p:nvCxnSpPr>
        <p:spPr>
          <a:xfrm>
            <a:off x="2215544" y="2855694"/>
            <a:ext cx="0" cy="1806171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2"/>
          <p:cNvGrpSpPr/>
          <p:nvPr/>
        </p:nvGrpSpPr>
        <p:grpSpPr>
          <a:xfrm>
            <a:off x="7911422" y="6758354"/>
            <a:ext cx="9451764" cy="989507"/>
            <a:chOff x="3067289" y="3565002"/>
            <a:chExt cx="14236490" cy="1319514"/>
          </a:xfrm>
        </p:grpSpPr>
        <p:sp>
          <p:nvSpPr>
            <p:cNvPr id="57" name="Rectangle: Rounded Corners 53"/>
            <p:cNvSpPr/>
            <p:nvPr/>
          </p:nvSpPr>
          <p:spPr>
            <a:xfrm>
              <a:off x="3067289" y="3565002"/>
              <a:ext cx="14016805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8" name="TextBox 54"/>
            <p:cNvSpPr txBox="1"/>
            <p:nvPr/>
          </p:nvSpPr>
          <p:spPr>
            <a:xfrm>
              <a:off x="3434499" y="3874405"/>
              <a:ext cx="13869280" cy="7007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3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、面试八股：关注一些高质量内容的博客，通过一些详细的综述按图索骥。</a:t>
              </a:r>
            </a:p>
          </p:txBody>
        </p:sp>
      </p:grpSp>
      <p:cxnSp>
        <p:nvCxnSpPr>
          <p:cNvPr id="59" name="Straight Connector 56"/>
          <p:cNvCxnSpPr>
            <a:endCxn id="57" idx="1"/>
          </p:cNvCxnSpPr>
          <p:nvPr/>
        </p:nvCxnSpPr>
        <p:spPr>
          <a:xfrm>
            <a:off x="7348651" y="7253108"/>
            <a:ext cx="562772" cy="0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2"/>
          <p:cNvGrpSpPr/>
          <p:nvPr/>
        </p:nvGrpSpPr>
        <p:grpSpPr>
          <a:xfrm>
            <a:off x="7911416" y="8227927"/>
            <a:ext cx="4677662" cy="989507"/>
            <a:chOff x="3067289" y="3565002"/>
            <a:chExt cx="7045614" cy="1319514"/>
          </a:xfrm>
        </p:grpSpPr>
        <p:sp>
          <p:nvSpPr>
            <p:cNvPr id="61" name="Rectangle: Rounded Corners 53"/>
            <p:cNvSpPr/>
            <p:nvPr/>
          </p:nvSpPr>
          <p:spPr>
            <a:xfrm>
              <a:off x="3067289" y="3565002"/>
              <a:ext cx="7045614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62" name="TextBox 54"/>
            <p:cNvSpPr txBox="1"/>
            <p:nvPr/>
          </p:nvSpPr>
          <p:spPr>
            <a:xfrm>
              <a:off x="3434499" y="3874405"/>
              <a:ext cx="6272830" cy="70071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4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</a:t>
              </a:r>
              <a:r>
                <a:rPr lang="en-US" altLang="zh-CN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offer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 抉择：</a:t>
              </a:r>
              <a:r>
                <a:rPr lang="en-US" altLang="zh-CN" sz="2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offershow</a:t>
              </a:r>
              <a:r>
                <a:rPr lang="zh-CN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、脉脉等</a:t>
              </a:r>
            </a:p>
          </p:txBody>
        </p:sp>
      </p:grpSp>
      <p:cxnSp>
        <p:nvCxnSpPr>
          <p:cNvPr id="63" name="Straight Connector 56"/>
          <p:cNvCxnSpPr>
            <a:endCxn id="61" idx="1"/>
          </p:cNvCxnSpPr>
          <p:nvPr/>
        </p:nvCxnSpPr>
        <p:spPr>
          <a:xfrm>
            <a:off x="7348645" y="8722680"/>
            <a:ext cx="562772" cy="0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82"/>
          <p:cNvGrpSpPr/>
          <p:nvPr/>
        </p:nvGrpSpPr>
        <p:grpSpPr>
          <a:xfrm>
            <a:off x="953883" y="778121"/>
            <a:ext cx="3064763" cy="989506"/>
            <a:chOff x="3067291" y="3565002"/>
            <a:chExt cx="3113590" cy="1319514"/>
          </a:xfrm>
        </p:grpSpPr>
        <p:sp>
          <p:nvSpPr>
            <p:cNvPr id="81" name="Rectangle: Rounded Corners 83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2" name="TextBox 84"/>
            <p:cNvSpPr txBox="1"/>
            <p:nvPr/>
          </p:nvSpPr>
          <p:spPr>
            <a:xfrm>
              <a:off x="3227755" y="3732254"/>
              <a:ext cx="2382882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b="1" dirty="0">
                  <a:latin typeface="Century Gothic" panose="020B0502020202020204"/>
                  <a:sym typeface="字魂105号-简雅黑" panose="00000500000000000000" pitchFamily="2" charset="-122"/>
                </a:rPr>
                <a:t>秋招准备</a:t>
              </a:r>
            </a:p>
          </p:txBody>
        </p:sp>
      </p:grpSp>
      <p:grpSp>
        <p:nvGrpSpPr>
          <p:cNvPr id="92" name="Group 85"/>
          <p:cNvGrpSpPr/>
          <p:nvPr/>
        </p:nvGrpSpPr>
        <p:grpSpPr>
          <a:xfrm>
            <a:off x="5563119" y="778121"/>
            <a:ext cx="3064763" cy="989506"/>
            <a:chOff x="3067291" y="3565002"/>
            <a:chExt cx="3113590" cy="1319514"/>
          </a:xfrm>
        </p:grpSpPr>
        <p:sp>
          <p:nvSpPr>
            <p:cNvPr id="93" name="Rectangle: Rounded Corners 86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TextBox 87"/>
            <p:cNvSpPr txBox="1"/>
            <p:nvPr/>
          </p:nvSpPr>
          <p:spPr>
            <a:xfrm>
              <a:off x="3453157" y="3732254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秋招心态</a:t>
              </a:r>
            </a:p>
          </p:txBody>
        </p:sp>
      </p:grpSp>
      <p:grpSp>
        <p:nvGrpSpPr>
          <p:cNvPr id="95" name="Group 88"/>
          <p:cNvGrpSpPr/>
          <p:nvPr/>
        </p:nvGrpSpPr>
        <p:grpSpPr>
          <a:xfrm>
            <a:off x="10219722" y="772916"/>
            <a:ext cx="3068714" cy="989506"/>
            <a:chOff x="3063278" y="3565002"/>
            <a:chExt cx="3117603" cy="1319514"/>
          </a:xfrm>
        </p:grpSpPr>
        <p:sp>
          <p:nvSpPr>
            <p:cNvPr id="96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TextBox 90"/>
            <p:cNvSpPr txBox="1"/>
            <p:nvPr/>
          </p:nvSpPr>
          <p:spPr>
            <a:xfrm>
              <a:off x="3063278" y="3732254"/>
              <a:ext cx="2913786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OFFER</a:t>
              </a:r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选择</a:t>
              </a:r>
            </a:p>
          </p:txBody>
        </p:sp>
      </p:grpSp>
      <p:grpSp>
        <p:nvGrpSpPr>
          <p:cNvPr id="101" name="Group 88"/>
          <p:cNvGrpSpPr/>
          <p:nvPr/>
        </p:nvGrpSpPr>
        <p:grpSpPr>
          <a:xfrm>
            <a:off x="14832906" y="772915"/>
            <a:ext cx="3064770" cy="989506"/>
            <a:chOff x="3067283" y="3565002"/>
            <a:chExt cx="3113598" cy="1319514"/>
          </a:xfrm>
        </p:grpSpPr>
        <p:sp>
          <p:nvSpPr>
            <p:cNvPr id="102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TextBox 90"/>
            <p:cNvSpPr txBox="1"/>
            <p:nvPr/>
          </p:nvSpPr>
          <p:spPr>
            <a:xfrm>
              <a:off x="3067283" y="3732254"/>
              <a:ext cx="3113596" cy="9850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总结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9673583" y="7484636"/>
            <a:ext cx="5800271" cy="989507"/>
            <a:chOff x="3067291" y="3565002"/>
            <a:chExt cx="11468516" cy="1319514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067291" y="3565002"/>
              <a:ext cx="11468516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434498" y="3959525"/>
              <a:ext cx="11101303" cy="53047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要有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拒绝的能力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，海投会面临一些时间和机会上的冲突。</a:t>
              </a:r>
              <a:endParaRPr lang="zh-CN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673583" y="8688336"/>
            <a:ext cx="7614072" cy="989507"/>
            <a:chOff x="3067290" y="3565002"/>
            <a:chExt cx="11468508" cy="1319514"/>
          </a:xfrm>
        </p:grpSpPr>
        <p:sp>
          <p:nvSpPr>
            <p:cNvPr id="71" name="Rectangle: Rounded Corners 70"/>
            <p:cNvSpPr/>
            <p:nvPr/>
          </p:nvSpPr>
          <p:spPr>
            <a:xfrm>
              <a:off x="3067290" y="3565002"/>
              <a:ext cx="11468508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434499" y="3728663"/>
              <a:ext cx="11101298" cy="9921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</a:t>
              </a:r>
              <a:r>
                <a:rPr lang="zh-CN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要学会做抉择，要敢于拒绝。在保证契约精神的前提下，尽可能的追求更好地机会，这并不卑鄙。</a:t>
              </a: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9110810" y="7979387"/>
            <a:ext cx="0" cy="1203701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71" idx="1"/>
          </p:cNvCxnSpPr>
          <p:nvPr/>
        </p:nvCxnSpPr>
        <p:spPr>
          <a:xfrm>
            <a:off x="9110810" y="9183088"/>
            <a:ext cx="562773" cy="2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8036597" y="4934559"/>
            <a:ext cx="5918900" cy="989507"/>
            <a:chOff x="3067291" y="3565002"/>
            <a:chExt cx="8915203" cy="1319514"/>
          </a:xfrm>
        </p:grpSpPr>
        <p:sp>
          <p:nvSpPr>
            <p:cNvPr id="51" name="Rectangle: Rounded Corners 50"/>
            <p:cNvSpPr/>
            <p:nvPr/>
          </p:nvSpPr>
          <p:spPr>
            <a:xfrm>
              <a:off x="3067291" y="3565002"/>
              <a:ext cx="891520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434498" y="3782532"/>
              <a:ext cx="8547996" cy="8844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、不要怕说</a:t>
              </a:r>
              <a:r>
                <a:rPr lang="en-US" altLang="zh-CN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“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不会</a:t>
              </a:r>
              <a:r>
                <a:rPr lang="en-US" altLang="zh-CN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”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，更不要</a:t>
              </a:r>
              <a:r>
                <a:rPr lang="en-US" altLang="zh-CN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“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瞎蒙</a:t>
              </a:r>
              <a:r>
                <a:rPr lang="en-US" altLang="zh-CN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”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。对于不知道答案但是有思路的问题可以试着回答，对于没有思路的问题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大方的说不会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。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927745" y="6203187"/>
            <a:ext cx="6044072" cy="989507"/>
            <a:chOff x="3067289" y="3565002"/>
            <a:chExt cx="9103736" cy="1319514"/>
          </a:xfrm>
        </p:grpSpPr>
        <p:sp>
          <p:nvSpPr>
            <p:cNvPr id="54" name="Rectangle: Rounded Corners 53"/>
            <p:cNvSpPr/>
            <p:nvPr/>
          </p:nvSpPr>
          <p:spPr>
            <a:xfrm>
              <a:off x="3067289" y="3565002"/>
              <a:ext cx="9103736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34499" y="3782533"/>
              <a:ext cx="8736526" cy="8844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、不要羞耻于表达，只要说的内容合理，并且有理论支撑。技术面和结构面本质上都是聊天，要在交流中表现自然。</a:t>
              </a: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7364034" y="5429310"/>
            <a:ext cx="0" cy="1268628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4" idx="1"/>
          </p:cNvCxnSpPr>
          <p:nvPr/>
        </p:nvCxnSpPr>
        <p:spPr>
          <a:xfrm>
            <a:off x="7364974" y="6697940"/>
            <a:ext cx="562772" cy="0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772037" y="2342806"/>
            <a:ext cx="6601061" cy="989507"/>
            <a:chOff x="3067289" y="3565002"/>
            <a:chExt cx="6706230" cy="1319514"/>
          </a:xfrm>
        </p:grpSpPr>
        <p:sp>
          <p:nvSpPr>
            <p:cNvPr id="32" name="Rectangle: Rounded Corners 31"/>
            <p:cNvSpPr/>
            <p:nvPr/>
          </p:nvSpPr>
          <p:spPr>
            <a:xfrm>
              <a:off x="3067289" y="3565002"/>
              <a:ext cx="670623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34500" y="3582450"/>
              <a:ext cx="6338983" cy="128462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、笔试中遇到不会的算法题不要慌张，冷静下来寻找解决办法。如果没办法设计出</a:t>
              </a:r>
              <a:r>
                <a:rPr lang="en-US" altLang="zh-CN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100%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通过率的算法，就试着去设计能</a:t>
              </a:r>
              <a:r>
                <a:rPr lang="zh-CN" altLang="en-US" sz="1500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解决部分问题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的算法，尽可能地拿分。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2215544" y="1643218"/>
            <a:ext cx="0" cy="6336170"/>
          </a:xfrm>
          <a:prstGeom prst="line">
            <a:avLst/>
          </a:prstGeom>
          <a:ln w="25400" cap="rnd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548430" y="2347301"/>
            <a:ext cx="2108003" cy="989507"/>
            <a:chOff x="3031834" y="1936758"/>
            <a:chExt cx="2859767" cy="131951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031834" y="1936758"/>
              <a:ext cx="2859767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36243" y="2227136"/>
              <a:ext cx="1450942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3000" spc="45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笔试</a:t>
              </a:r>
              <a:endParaRPr lang="en-US" altLang="zh-CN" sz="3000" spc="450" dirty="0">
                <a:solidFill>
                  <a:schemeClr val="bg1">
                    <a:lumMod val="50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sym typeface="字魂105号-简雅黑" panose="00000500000000000000" pitchFamily="2" charset="-122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215544" y="2872014"/>
            <a:ext cx="312813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-6651752" y="772915"/>
            <a:ext cx="3064763" cy="989506"/>
            <a:chOff x="3067291" y="3565002"/>
            <a:chExt cx="3113590" cy="1319514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4499" y="3732260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342900">
                <a:defRPr/>
              </a:pPr>
              <a:r>
                <a:rPr lang="en-US" sz="4200" b="1" dirty="0" err="1">
                  <a:latin typeface="Century Gothic" panose="020B0502020202020204"/>
                </a:rPr>
                <a:t>自我介绍</a:t>
              </a:r>
              <a:endParaRPr lang="en-US" sz="4200" b="1" dirty="0">
                <a:solidFill>
                  <a:srgbClr val="3BC8F1"/>
                </a:solidFill>
                <a:latin typeface="Century Gothic" panose="020B0502020202020204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83701" y="4934558"/>
            <a:ext cx="2108004" cy="989507"/>
            <a:chOff x="3067291" y="3565002"/>
            <a:chExt cx="2923721" cy="1319514"/>
          </a:xfrm>
        </p:grpSpPr>
        <p:sp>
          <p:nvSpPr>
            <p:cNvPr id="15" name="Rectangle: Rounded Corners 14"/>
            <p:cNvSpPr/>
            <p:nvPr/>
          </p:nvSpPr>
          <p:spPr>
            <a:xfrm>
              <a:off x="3067291" y="3565002"/>
              <a:ext cx="2923721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41173" y="3855381"/>
              <a:ext cx="1483389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 algn="ctr"/>
              <a:r>
                <a:rPr lang="zh-CN" altLang="en-US" sz="3000" spc="450" dirty="0">
                  <a:solidFill>
                    <a:schemeClr val="bg1">
                      <a:lumMod val="50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面试</a:t>
              </a: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2257007" y="5429310"/>
            <a:ext cx="326691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485830" y="7484635"/>
            <a:ext cx="3025885" cy="989507"/>
            <a:chOff x="3067291" y="3565002"/>
            <a:chExt cx="2923721" cy="131951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3067291" y="3565002"/>
              <a:ext cx="2923721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64855" y="3855381"/>
              <a:ext cx="2315886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 algn="ctr"/>
              <a:r>
                <a:rPr lang="zh-CN" altLang="en-US" sz="3000" spc="450" dirty="0">
                  <a:solidFill>
                    <a:schemeClr val="bg1">
                      <a:lumMod val="50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拒绝的能力</a:t>
              </a:r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2215544" y="7979387"/>
            <a:ext cx="316434" cy="0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3"/>
            <a:endCxn id="32" idx="1"/>
          </p:cNvCxnSpPr>
          <p:nvPr/>
        </p:nvCxnSpPr>
        <p:spPr>
          <a:xfrm flipV="1">
            <a:off x="4656433" y="2837560"/>
            <a:ext cx="2115605" cy="4496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770785" y="3580972"/>
            <a:ext cx="5314851" cy="989507"/>
            <a:chOff x="3067293" y="3565002"/>
            <a:chExt cx="5695219" cy="1319514"/>
          </a:xfrm>
        </p:grpSpPr>
        <p:sp>
          <p:nvSpPr>
            <p:cNvPr id="37" name="Rectangle: Rounded Corners 36"/>
            <p:cNvSpPr/>
            <p:nvPr/>
          </p:nvSpPr>
          <p:spPr>
            <a:xfrm>
              <a:off x="3067293" y="3565002"/>
              <a:ext cx="5695219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434499" y="3982614"/>
              <a:ext cx="5265171" cy="4842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2</a:t>
              </a:r>
              <a:r>
                <a:rPr lang="zh-CN" altLang="en-US" sz="150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、记录下笔试中有困难的问题，笔试结束后整理总结。</a:t>
              </a:r>
            </a:p>
          </p:txBody>
        </p:sp>
      </p:grpSp>
      <p:cxnSp>
        <p:nvCxnSpPr>
          <p:cNvPr id="39" name="Straight Connector 38"/>
          <p:cNvCxnSpPr/>
          <p:nvPr/>
        </p:nvCxnSpPr>
        <p:spPr>
          <a:xfrm>
            <a:off x="6202368" y="2855695"/>
            <a:ext cx="0" cy="1203701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7" idx="1"/>
          </p:cNvCxnSpPr>
          <p:nvPr/>
        </p:nvCxnSpPr>
        <p:spPr>
          <a:xfrm>
            <a:off x="6208010" y="4075724"/>
            <a:ext cx="562775" cy="2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5" idx="3"/>
            <a:endCxn id="51" idx="1"/>
          </p:cNvCxnSpPr>
          <p:nvPr/>
        </p:nvCxnSpPr>
        <p:spPr>
          <a:xfrm>
            <a:off x="4691705" y="5429312"/>
            <a:ext cx="3344892" cy="0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9" idx="3"/>
            <a:endCxn id="73" idx="1"/>
          </p:cNvCxnSpPr>
          <p:nvPr/>
        </p:nvCxnSpPr>
        <p:spPr>
          <a:xfrm>
            <a:off x="5511715" y="7979388"/>
            <a:ext cx="4161869" cy="0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-6344985" y="778121"/>
            <a:ext cx="3064763" cy="989506"/>
            <a:chOff x="3067291" y="3565002"/>
            <a:chExt cx="3113590" cy="1319514"/>
          </a:xfrm>
        </p:grpSpPr>
        <p:sp>
          <p:nvSpPr>
            <p:cNvPr id="84" name="Rectangle: Rounded Corners 83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231012" y="3732254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秋招准备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19757" y="778121"/>
            <a:ext cx="3064763" cy="989506"/>
            <a:chOff x="3067291" y="3565002"/>
            <a:chExt cx="3113590" cy="1319514"/>
          </a:xfrm>
        </p:grpSpPr>
        <p:sp>
          <p:nvSpPr>
            <p:cNvPr id="87" name="Rectangle: Rounded Corners 86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449899" y="3732254"/>
              <a:ext cx="2382882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b="1" dirty="0">
                  <a:latin typeface="Century Gothic" panose="020B0502020202020204"/>
                  <a:sym typeface="字魂105号-简雅黑" panose="00000500000000000000" pitchFamily="2" charset="-122"/>
                </a:rPr>
                <a:t>秋招心态</a:t>
              </a:r>
            </a:p>
          </p:txBody>
        </p:sp>
      </p:grpSp>
      <p:grpSp>
        <p:nvGrpSpPr>
          <p:cNvPr id="35" name="Group 88"/>
          <p:cNvGrpSpPr/>
          <p:nvPr/>
        </p:nvGrpSpPr>
        <p:grpSpPr>
          <a:xfrm>
            <a:off x="7798041" y="772916"/>
            <a:ext cx="3068714" cy="989506"/>
            <a:chOff x="3063278" y="3565002"/>
            <a:chExt cx="3117603" cy="1319514"/>
          </a:xfrm>
        </p:grpSpPr>
        <p:sp>
          <p:nvSpPr>
            <p:cNvPr id="40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1" name="TextBox 90"/>
            <p:cNvSpPr txBox="1"/>
            <p:nvPr/>
          </p:nvSpPr>
          <p:spPr>
            <a:xfrm>
              <a:off x="3063278" y="3732254"/>
              <a:ext cx="2913786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OFFER</a:t>
              </a:r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选择</a:t>
              </a:r>
            </a:p>
          </p:txBody>
        </p:sp>
      </p:grpSp>
      <p:grpSp>
        <p:nvGrpSpPr>
          <p:cNvPr id="46" name="Group 88"/>
          <p:cNvGrpSpPr/>
          <p:nvPr/>
        </p:nvGrpSpPr>
        <p:grpSpPr>
          <a:xfrm>
            <a:off x="14832906" y="772915"/>
            <a:ext cx="3064770" cy="989506"/>
            <a:chOff x="3067283" y="3565002"/>
            <a:chExt cx="3113598" cy="1319514"/>
          </a:xfrm>
        </p:grpSpPr>
        <p:sp>
          <p:nvSpPr>
            <p:cNvPr id="48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9" name="TextBox 90"/>
            <p:cNvSpPr txBox="1"/>
            <p:nvPr/>
          </p:nvSpPr>
          <p:spPr>
            <a:xfrm>
              <a:off x="3067283" y="3732254"/>
              <a:ext cx="3113596" cy="9850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总结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2" decel="10000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2"/>
          <p:cNvGrpSpPr/>
          <p:nvPr/>
        </p:nvGrpSpPr>
        <p:grpSpPr>
          <a:xfrm>
            <a:off x="-3601792" y="778121"/>
            <a:ext cx="3064763" cy="989506"/>
            <a:chOff x="3067291" y="3565002"/>
            <a:chExt cx="3113590" cy="1319514"/>
          </a:xfrm>
        </p:grpSpPr>
        <p:sp>
          <p:nvSpPr>
            <p:cNvPr id="5" name="Rectangle: Rounded Corners 83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" name="TextBox 84"/>
            <p:cNvSpPr txBox="1"/>
            <p:nvPr/>
          </p:nvSpPr>
          <p:spPr>
            <a:xfrm>
              <a:off x="3227755" y="3732254"/>
              <a:ext cx="2382882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秋招准备</a:t>
              </a:r>
            </a:p>
          </p:txBody>
        </p:sp>
      </p:grpSp>
      <p:grpSp>
        <p:nvGrpSpPr>
          <p:cNvPr id="41" name="Group 85"/>
          <p:cNvGrpSpPr/>
          <p:nvPr/>
        </p:nvGrpSpPr>
        <p:grpSpPr>
          <a:xfrm>
            <a:off x="719757" y="778121"/>
            <a:ext cx="3064763" cy="989506"/>
            <a:chOff x="3067291" y="3565002"/>
            <a:chExt cx="3113590" cy="1319514"/>
          </a:xfrm>
        </p:grpSpPr>
        <p:sp>
          <p:nvSpPr>
            <p:cNvPr id="42" name="Rectangle: Rounded Corners 86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4" name="TextBox 87"/>
            <p:cNvSpPr txBox="1"/>
            <p:nvPr/>
          </p:nvSpPr>
          <p:spPr>
            <a:xfrm>
              <a:off x="3449899" y="3732254"/>
              <a:ext cx="2382882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b="1" dirty="0">
                  <a:latin typeface="Century Gothic" panose="020B0502020202020204"/>
                  <a:sym typeface="字魂105号-简雅黑" panose="00000500000000000000" pitchFamily="2" charset="-122"/>
                </a:rPr>
                <a:t>秋招心态</a:t>
              </a:r>
            </a:p>
          </p:txBody>
        </p:sp>
      </p:grpSp>
      <p:grpSp>
        <p:nvGrpSpPr>
          <p:cNvPr id="46" name="Group 88"/>
          <p:cNvGrpSpPr/>
          <p:nvPr/>
        </p:nvGrpSpPr>
        <p:grpSpPr>
          <a:xfrm>
            <a:off x="7798041" y="772916"/>
            <a:ext cx="3068714" cy="989506"/>
            <a:chOff x="3063278" y="3565002"/>
            <a:chExt cx="3117603" cy="1319514"/>
          </a:xfrm>
        </p:grpSpPr>
        <p:sp>
          <p:nvSpPr>
            <p:cNvPr id="47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8" name="TextBox 90"/>
            <p:cNvSpPr txBox="1"/>
            <p:nvPr/>
          </p:nvSpPr>
          <p:spPr>
            <a:xfrm>
              <a:off x="3063278" y="3732254"/>
              <a:ext cx="2913786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OFFER</a:t>
              </a:r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选择</a:t>
              </a:r>
            </a:p>
          </p:txBody>
        </p:sp>
      </p:grpSp>
      <p:grpSp>
        <p:nvGrpSpPr>
          <p:cNvPr id="50" name="Group 88"/>
          <p:cNvGrpSpPr/>
          <p:nvPr/>
        </p:nvGrpSpPr>
        <p:grpSpPr>
          <a:xfrm>
            <a:off x="14832906" y="772915"/>
            <a:ext cx="3064770" cy="989506"/>
            <a:chOff x="3067283" y="3565002"/>
            <a:chExt cx="3113598" cy="1319514"/>
          </a:xfrm>
        </p:grpSpPr>
        <p:sp>
          <p:nvSpPr>
            <p:cNvPr id="51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2" name="TextBox 90"/>
            <p:cNvSpPr txBox="1"/>
            <p:nvPr/>
          </p:nvSpPr>
          <p:spPr>
            <a:xfrm>
              <a:off x="3067283" y="3732254"/>
              <a:ext cx="3113596" cy="9850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总结</a:t>
              </a:r>
            </a:p>
          </p:txBody>
        </p:sp>
      </p:grpSp>
      <p:cxnSp>
        <p:nvCxnSpPr>
          <p:cNvPr id="54" name="Straight Connector 5"/>
          <p:cNvCxnSpPr/>
          <p:nvPr/>
        </p:nvCxnSpPr>
        <p:spPr>
          <a:xfrm>
            <a:off x="2215544" y="1643217"/>
            <a:ext cx="0" cy="1621521"/>
          </a:xfrm>
          <a:prstGeom prst="line">
            <a:avLst/>
          </a:prstGeom>
          <a:ln w="25400" cap="rnd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9"/>
          <p:cNvCxnSpPr/>
          <p:nvPr/>
        </p:nvCxnSpPr>
        <p:spPr>
          <a:xfrm>
            <a:off x="2215544" y="3264738"/>
            <a:ext cx="907401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77"/>
          <p:cNvCxnSpPr/>
          <p:nvPr/>
        </p:nvCxnSpPr>
        <p:spPr>
          <a:xfrm flipH="1">
            <a:off x="12688211" y="3305682"/>
            <a:ext cx="16391" cy="2495514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79"/>
          <p:cNvGrpSpPr/>
          <p:nvPr/>
        </p:nvGrpSpPr>
        <p:grpSpPr>
          <a:xfrm>
            <a:off x="12935658" y="4308548"/>
            <a:ext cx="3064752" cy="2983913"/>
            <a:chOff x="3067292" y="2913715"/>
            <a:chExt cx="1799905" cy="3979069"/>
          </a:xfrm>
        </p:grpSpPr>
        <p:sp>
          <p:nvSpPr>
            <p:cNvPr id="193" name="Rectangle: Rounded Corners 81"/>
            <p:cNvSpPr/>
            <p:nvPr/>
          </p:nvSpPr>
          <p:spPr>
            <a:xfrm>
              <a:off x="3067292" y="2913715"/>
              <a:ext cx="1799905" cy="3979069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TextBox 82"/>
            <p:cNvSpPr txBox="1"/>
            <p:nvPr/>
          </p:nvSpPr>
          <p:spPr>
            <a:xfrm>
              <a:off x="3229602" y="3213019"/>
              <a:ext cx="1521151" cy="33823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秋招抉择也是对于未来生活的抉择，有的同学没有想清楚就难免在秋招的过程中迷茫。要明确自己的需要，做好取舍。</a:t>
              </a:r>
            </a:p>
          </p:txBody>
        </p:sp>
      </p:grpSp>
      <p:cxnSp>
        <p:nvCxnSpPr>
          <p:cNvPr id="195" name="Straight Connector 80"/>
          <p:cNvCxnSpPr>
            <a:endCxn id="193" idx="1"/>
          </p:cNvCxnSpPr>
          <p:nvPr/>
        </p:nvCxnSpPr>
        <p:spPr>
          <a:xfrm flipV="1">
            <a:off x="12688211" y="5800505"/>
            <a:ext cx="247448" cy="692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Group 83"/>
          <p:cNvGrpSpPr/>
          <p:nvPr/>
        </p:nvGrpSpPr>
        <p:grpSpPr>
          <a:xfrm>
            <a:off x="12935657" y="2810930"/>
            <a:ext cx="3654029" cy="989507"/>
            <a:chOff x="3067289" y="3565002"/>
            <a:chExt cx="3712245" cy="1319514"/>
          </a:xfrm>
        </p:grpSpPr>
        <p:sp>
          <p:nvSpPr>
            <p:cNvPr id="197" name="Rectangle: Rounded Corners 84"/>
            <p:cNvSpPr/>
            <p:nvPr/>
          </p:nvSpPr>
          <p:spPr>
            <a:xfrm>
              <a:off x="3067289" y="3565002"/>
              <a:ext cx="3712245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TextBox 85"/>
            <p:cNvSpPr txBox="1"/>
            <p:nvPr/>
          </p:nvSpPr>
          <p:spPr>
            <a:xfrm>
              <a:off x="3434500" y="3939177"/>
              <a:ext cx="3031043" cy="57117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50" b="1" dirty="0">
                  <a:solidFill>
                    <a:srgbClr val="0836B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02</a:t>
              </a:r>
              <a:r>
                <a:rPr lang="zh-CN" altLang="en-US" sz="1650" b="1" dirty="0">
                  <a:solidFill>
                    <a:srgbClr val="0836B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、克服因为迷茫产生的焦虑</a:t>
              </a:r>
            </a:p>
          </p:txBody>
        </p:sp>
      </p:grpSp>
      <p:grpSp>
        <p:nvGrpSpPr>
          <p:cNvPr id="213" name="Group 6"/>
          <p:cNvGrpSpPr/>
          <p:nvPr/>
        </p:nvGrpSpPr>
        <p:grpSpPr>
          <a:xfrm>
            <a:off x="3229285" y="2810930"/>
            <a:ext cx="3064763" cy="989507"/>
            <a:chOff x="3067291" y="3565002"/>
            <a:chExt cx="3113590" cy="1319514"/>
          </a:xfrm>
        </p:grpSpPr>
        <p:sp>
          <p:nvSpPr>
            <p:cNvPr id="214" name="Rectangle: Rounded Corners 1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TextBox 5"/>
            <p:cNvSpPr txBox="1"/>
            <p:nvPr/>
          </p:nvSpPr>
          <p:spPr>
            <a:xfrm>
              <a:off x="3382470" y="3793822"/>
              <a:ext cx="2063688" cy="86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克服焦虑</a:t>
              </a:r>
            </a:p>
          </p:txBody>
        </p:sp>
      </p:grpSp>
      <p:cxnSp>
        <p:nvCxnSpPr>
          <p:cNvPr id="224" name="Straight Connector 27"/>
          <p:cNvCxnSpPr/>
          <p:nvPr/>
        </p:nvCxnSpPr>
        <p:spPr>
          <a:xfrm>
            <a:off x="7149555" y="2189121"/>
            <a:ext cx="0" cy="6479475"/>
          </a:xfrm>
          <a:prstGeom prst="line">
            <a:avLst/>
          </a:prstGeom>
          <a:ln w="25400">
            <a:gradFill flip="none" rotWithShape="1">
              <a:gsLst>
                <a:gs pos="40000">
                  <a:schemeClr val="tx1">
                    <a:lumMod val="90000"/>
                    <a:lumOff val="10000"/>
                    <a:alpha val="20000"/>
                  </a:schemeClr>
                </a:gs>
                <a:gs pos="100000">
                  <a:schemeClr val="tx1">
                    <a:lumMod val="90000"/>
                    <a:lumOff val="10000"/>
                    <a:alpha val="0"/>
                  </a:schemeClr>
                </a:gs>
              </a:gsLst>
              <a:lin ang="5400000" scaled="1"/>
              <a:tileRect/>
            </a:gra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32"/>
          <p:cNvCxnSpPr/>
          <p:nvPr/>
        </p:nvCxnSpPr>
        <p:spPr>
          <a:xfrm flipH="1">
            <a:off x="7619732" y="3305682"/>
            <a:ext cx="6188" cy="2742891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Group 33"/>
          <p:cNvGrpSpPr/>
          <p:nvPr/>
        </p:nvGrpSpPr>
        <p:grpSpPr>
          <a:xfrm>
            <a:off x="7856978" y="4556157"/>
            <a:ext cx="3009750" cy="2974965"/>
            <a:chOff x="3067292" y="2970912"/>
            <a:chExt cx="1767603" cy="3967139"/>
          </a:xfrm>
        </p:grpSpPr>
        <p:sp>
          <p:nvSpPr>
            <p:cNvPr id="228" name="Rectangle: Rounded Corners 34"/>
            <p:cNvSpPr/>
            <p:nvPr/>
          </p:nvSpPr>
          <p:spPr>
            <a:xfrm>
              <a:off x="3067292" y="2984068"/>
              <a:ext cx="1767603" cy="3953983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TextBox 35"/>
            <p:cNvSpPr txBox="1"/>
            <p:nvPr/>
          </p:nvSpPr>
          <p:spPr>
            <a:xfrm>
              <a:off x="3251004" y="2970912"/>
              <a:ext cx="1521151" cy="393637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在秋招过程中难免会开始担心自己是否能找到心仪的工作，甚至担心自己是否能找到工作。即使是就业寒冬，但找到一个能接受的工作是</a:t>
              </a:r>
              <a:r>
                <a:rPr lang="zh-CN" altLang="en-US" b="1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一定没问题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的。</a:t>
              </a:r>
            </a:p>
          </p:txBody>
        </p:sp>
      </p:grpSp>
      <p:cxnSp>
        <p:nvCxnSpPr>
          <p:cNvPr id="230" name="Straight Connector 36"/>
          <p:cNvCxnSpPr>
            <a:endCxn id="228" idx="1"/>
          </p:cNvCxnSpPr>
          <p:nvPr/>
        </p:nvCxnSpPr>
        <p:spPr>
          <a:xfrm>
            <a:off x="7619732" y="6048573"/>
            <a:ext cx="237246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37"/>
          <p:cNvGrpSpPr/>
          <p:nvPr/>
        </p:nvGrpSpPr>
        <p:grpSpPr>
          <a:xfrm>
            <a:off x="7856978" y="2810930"/>
            <a:ext cx="3371962" cy="989507"/>
            <a:chOff x="3067291" y="3565002"/>
            <a:chExt cx="3113590" cy="1319514"/>
          </a:xfrm>
        </p:grpSpPr>
        <p:sp>
          <p:nvSpPr>
            <p:cNvPr id="232" name="Rectangle: Rounded Corners 38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TextBox 39"/>
            <p:cNvSpPr txBox="1"/>
            <p:nvPr/>
          </p:nvSpPr>
          <p:spPr>
            <a:xfrm>
              <a:off x="3207764" y="3939173"/>
              <a:ext cx="2754902" cy="57117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50" b="1" dirty="0">
                  <a:solidFill>
                    <a:srgbClr val="0836B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01</a:t>
              </a:r>
              <a:r>
                <a:rPr lang="zh-CN" altLang="en-US" sz="1650" b="1" dirty="0">
                  <a:solidFill>
                    <a:srgbClr val="0836BF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、克服因为恐惧产生的焦虑</a:t>
              </a:r>
            </a:p>
          </p:txBody>
        </p:sp>
      </p:grpSp>
      <p:cxnSp>
        <p:nvCxnSpPr>
          <p:cNvPr id="235" name="Straight Connector 44"/>
          <p:cNvCxnSpPr>
            <a:stCxn id="232" idx="1"/>
          </p:cNvCxnSpPr>
          <p:nvPr/>
        </p:nvCxnSpPr>
        <p:spPr>
          <a:xfrm flipH="1" flipV="1">
            <a:off x="6294047" y="3305683"/>
            <a:ext cx="1562931" cy="2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48"/>
          <p:cNvCxnSpPr>
            <a:stCxn id="197" idx="1"/>
          </p:cNvCxnSpPr>
          <p:nvPr/>
        </p:nvCxnSpPr>
        <p:spPr>
          <a:xfrm flipH="1">
            <a:off x="11215681" y="3305684"/>
            <a:ext cx="1719977" cy="0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103"/>
          <p:cNvCxnSpPr/>
          <p:nvPr/>
        </p:nvCxnSpPr>
        <p:spPr>
          <a:xfrm>
            <a:off x="11869625" y="2189121"/>
            <a:ext cx="0" cy="6479475"/>
          </a:xfrm>
          <a:prstGeom prst="line">
            <a:avLst/>
          </a:prstGeom>
          <a:ln w="25400">
            <a:gradFill flip="none" rotWithShape="1">
              <a:gsLst>
                <a:gs pos="40000">
                  <a:schemeClr val="tx1">
                    <a:lumMod val="90000"/>
                    <a:lumOff val="10000"/>
                    <a:alpha val="20000"/>
                  </a:schemeClr>
                </a:gs>
                <a:gs pos="100000">
                  <a:schemeClr val="tx1">
                    <a:lumMod val="90000"/>
                    <a:lumOff val="10000"/>
                    <a:alpha val="0"/>
                  </a:schemeClr>
                </a:gs>
              </a:gsLst>
              <a:lin ang="5400000" scaled="1"/>
              <a:tileRect/>
            </a:gra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77"/>
          <p:cNvCxnSpPr/>
          <p:nvPr/>
        </p:nvCxnSpPr>
        <p:spPr>
          <a:xfrm>
            <a:off x="2209355" y="3240453"/>
            <a:ext cx="18567" cy="5817621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Group 79"/>
          <p:cNvGrpSpPr/>
          <p:nvPr/>
        </p:nvGrpSpPr>
        <p:grpSpPr>
          <a:xfrm>
            <a:off x="2538055" y="8296708"/>
            <a:ext cx="14003012" cy="1522731"/>
            <a:chOff x="3067292" y="3565002"/>
            <a:chExt cx="1799905" cy="2678341"/>
          </a:xfrm>
        </p:grpSpPr>
        <p:sp>
          <p:nvSpPr>
            <p:cNvPr id="258" name="Rectangle: Rounded Corners 81"/>
            <p:cNvSpPr/>
            <p:nvPr/>
          </p:nvSpPr>
          <p:spPr>
            <a:xfrm>
              <a:off x="3067292" y="3565002"/>
              <a:ext cx="1799905" cy="2678341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59" name="TextBox 82"/>
            <p:cNvSpPr txBox="1"/>
            <p:nvPr/>
          </p:nvSpPr>
          <p:spPr>
            <a:xfrm>
              <a:off x="3099098" y="3905947"/>
              <a:ext cx="1651655" cy="19964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bg1">
                      <a:lumMod val="6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请各位学弟学妹相信自己，相信我们这么多年积累的知识。不要被焦虑心态打败，适时的调整自己，注意秋招期间的休息。</a:t>
              </a:r>
            </a:p>
          </p:txBody>
        </p:sp>
      </p:grpSp>
      <p:cxnSp>
        <p:nvCxnSpPr>
          <p:cNvPr id="260" name="Straight Connector 80"/>
          <p:cNvCxnSpPr>
            <a:endCxn id="258" idx="1"/>
          </p:cNvCxnSpPr>
          <p:nvPr/>
        </p:nvCxnSpPr>
        <p:spPr>
          <a:xfrm>
            <a:off x="2209355" y="9058074"/>
            <a:ext cx="328700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3" dur="1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4" dur="1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1" dur="1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2" dur="1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5" dur="1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6" dur="1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6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9" dur="1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0" dur="1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6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3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4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nodeType="withEffect" p14:presetBounceEnd="66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3" dur="1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4" dur="1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7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8454695" y="7116292"/>
            <a:ext cx="8127314" cy="1701297"/>
            <a:chOff x="3067291" y="3073818"/>
            <a:chExt cx="16069635" cy="2268693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067291" y="3073818"/>
              <a:ext cx="16069635" cy="2268693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50901" y="3418245"/>
              <a:ext cx="15702414" cy="15219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选择私企工作，变化的成本更低，但是抗风险能力也更差。面临着更多的机会，也会被其他人的机会威胁。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454686" y="4507787"/>
            <a:ext cx="8127335" cy="1805871"/>
            <a:chOff x="3067277" y="2995900"/>
            <a:chExt cx="12241607" cy="2408142"/>
          </a:xfrm>
        </p:grpSpPr>
        <p:sp>
          <p:nvSpPr>
            <p:cNvPr id="51" name="Rectangle: Rounded Corners 50"/>
            <p:cNvSpPr/>
            <p:nvPr/>
          </p:nvSpPr>
          <p:spPr>
            <a:xfrm>
              <a:off x="3067291" y="2995900"/>
              <a:ext cx="12241575" cy="2408142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67277" y="3347914"/>
              <a:ext cx="12241607" cy="15219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私企的管理更加扁平化，技术交流是工作中与同事领导交流的主体。个性可以被更多保留，用技术表达自己。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416255" y="1979602"/>
            <a:ext cx="8165777" cy="1664136"/>
            <a:chOff x="3028236" y="3162565"/>
            <a:chExt cx="8295876" cy="2219138"/>
          </a:xfrm>
        </p:grpSpPr>
        <p:sp>
          <p:nvSpPr>
            <p:cNvPr id="32" name="Rectangle: Rounded Corners 31"/>
            <p:cNvSpPr/>
            <p:nvPr/>
          </p:nvSpPr>
          <p:spPr>
            <a:xfrm>
              <a:off x="3067289" y="3162565"/>
              <a:ext cx="8256823" cy="2219138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  <a:noAutofit/>
            </a:bodyPr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28236" y="3467956"/>
              <a:ext cx="8295865" cy="15136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私企的技术革新会更快，对业务性能的要求会更高。私企更容易接受新技术的产生与使用。</a:t>
              </a: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2215544" y="1643218"/>
            <a:ext cx="0" cy="6336170"/>
          </a:xfrm>
          <a:prstGeom prst="line">
            <a:avLst/>
          </a:prstGeom>
          <a:ln w="25400" cap="rnd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531997" y="2347301"/>
            <a:ext cx="3764757" cy="989507"/>
            <a:chOff x="3009540" y="1936758"/>
            <a:chExt cx="5107360" cy="1319514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031833" y="1936758"/>
              <a:ext cx="5085067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09540" y="2187276"/>
              <a:ext cx="5052198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3000" spc="450" dirty="0">
                  <a:solidFill>
                    <a:schemeClr val="bg1">
                      <a:lumMod val="50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是否对技术有追求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215544" y="2872014"/>
            <a:ext cx="312813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-6651752" y="772915"/>
            <a:ext cx="3064763" cy="989506"/>
            <a:chOff x="3067291" y="3565002"/>
            <a:chExt cx="3113590" cy="1319514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4499" y="3732260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342900">
                <a:defRPr/>
              </a:pPr>
              <a:r>
                <a:rPr lang="en-US" sz="4200" b="1" dirty="0" err="1">
                  <a:latin typeface="Century Gothic" panose="020B0502020202020204"/>
                </a:rPr>
                <a:t>自我介绍</a:t>
              </a:r>
              <a:endParaRPr lang="en-US" sz="4200" b="1" dirty="0">
                <a:solidFill>
                  <a:srgbClr val="3BC8F1"/>
                </a:solidFill>
                <a:latin typeface="Century Gothic" panose="020B0502020202020204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83699" y="4934558"/>
            <a:ext cx="4258859" cy="989507"/>
            <a:chOff x="3067289" y="3565002"/>
            <a:chExt cx="5906875" cy="1319514"/>
          </a:xfrm>
        </p:grpSpPr>
        <p:sp>
          <p:nvSpPr>
            <p:cNvPr id="15" name="Rectangle: Rounded Corners 14"/>
            <p:cNvSpPr/>
            <p:nvPr/>
          </p:nvSpPr>
          <p:spPr>
            <a:xfrm>
              <a:off x="3067289" y="3565002"/>
              <a:ext cx="5906875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31319" y="3874409"/>
              <a:ext cx="5778811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3000" spc="450" dirty="0">
                  <a:solidFill>
                    <a:schemeClr val="bg1">
                      <a:lumMod val="50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是否喜欢用技术表达</a:t>
              </a: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2257007" y="5429310"/>
            <a:ext cx="326691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485830" y="7484635"/>
            <a:ext cx="4701285" cy="989507"/>
            <a:chOff x="3067291" y="3565002"/>
            <a:chExt cx="4542555" cy="1319514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3067291" y="3565002"/>
              <a:ext cx="4542555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52990" y="3884035"/>
              <a:ext cx="4453341" cy="7387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3000" spc="450" dirty="0">
                  <a:solidFill>
                    <a:schemeClr val="bg1">
                      <a:lumMod val="50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是否不愿过早确定人生</a:t>
              </a:r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2215544" y="7979387"/>
            <a:ext cx="316434" cy="0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3"/>
            <a:endCxn id="32" idx="1"/>
          </p:cNvCxnSpPr>
          <p:nvPr/>
        </p:nvCxnSpPr>
        <p:spPr>
          <a:xfrm flipV="1">
            <a:off x="6296755" y="2811670"/>
            <a:ext cx="2157941" cy="30386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5" idx="3"/>
            <a:endCxn id="51" idx="1"/>
          </p:cNvCxnSpPr>
          <p:nvPr/>
        </p:nvCxnSpPr>
        <p:spPr>
          <a:xfrm flipV="1">
            <a:off x="6842560" y="5410723"/>
            <a:ext cx="1612136" cy="18590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9" idx="3"/>
            <a:endCxn id="73" idx="1"/>
          </p:cNvCxnSpPr>
          <p:nvPr/>
        </p:nvCxnSpPr>
        <p:spPr>
          <a:xfrm flipV="1">
            <a:off x="7187116" y="7966941"/>
            <a:ext cx="1267580" cy="12447"/>
          </a:xfrm>
          <a:prstGeom prst="line">
            <a:avLst/>
          </a:prstGeom>
          <a:ln w="25400">
            <a:solidFill>
              <a:schemeClr val="accent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-6344985" y="778121"/>
            <a:ext cx="3064763" cy="989506"/>
            <a:chOff x="3067291" y="3565002"/>
            <a:chExt cx="3113590" cy="1319514"/>
          </a:xfrm>
        </p:grpSpPr>
        <p:sp>
          <p:nvSpPr>
            <p:cNvPr id="84" name="Rectangle: Rounded Corners 83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231012" y="3732254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秋招准备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-4930430" y="778121"/>
            <a:ext cx="3064763" cy="989506"/>
            <a:chOff x="3067291" y="3565002"/>
            <a:chExt cx="3113590" cy="1319514"/>
          </a:xfrm>
        </p:grpSpPr>
        <p:sp>
          <p:nvSpPr>
            <p:cNvPr id="87" name="Rectangle: Rounded Corners 86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449899" y="3732254"/>
              <a:ext cx="2382882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秋招心态</a:t>
              </a:r>
            </a:p>
          </p:txBody>
        </p:sp>
      </p:grpSp>
      <p:grpSp>
        <p:nvGrpSpPr>
          <p:cNvPr id="35" name="Group 88"/>
          <p:cNvGrpSpPr/>
          <p:nvPr/>
        </p:nvGrpSpPr>
        <p:grpSpPr>
          <a:xfrm>
            <a:off x="718783" y="772916"/>
            <a:ext cx="3064763" cy="989506"/>
            <a:chOff x="3067291" y="3565002"/>
            <a:chExt cx="3113590" cy="1319514"/>
          </a:xfrm>
        </p:grpSpPr>
        <p:sp>
          <p:nvSpPr>
            <p:cNvPr id="40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1" name="TextBox 90"/>
            <p:cNvSpPr txBox="1"/>
            <p:nvPr/>
          </p:nvSpPr>
          <p:spPr>
            <a:xfrm>
              <a:off x="3084450" y="3732254"/>
              <a:ext cx="2871444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4200" b="1" dirty="0">
                  <a:latin typeface="Century Gothic" panose="020B0502020202020204"/>
                  <a:sym typeface="字魂105号-简雅黑" panose="00000500000000000000" pitchFamily="2" charset="-122"/>
                </a:rPr>
                <a:t>OFFER</a:t>
              </a:r>
              <a:r>
                <a:rPr lang="zh-CN" altLang="en-US" sz="4200" b="1" dirty="0">
                  <a:latin typeface="Century Gothic" panose="020B0502020202020204"/>
                  <a:sym typeface="字魂105号-简雅黑" panose="00000500000000000000" pitchFamily="2" charset="-122"/>
                </a:rPr>
                <a:t>选择</a:t>
              </a:r>
            </a:p>
          </p:txBody>
        </p:sp>
      </p:grpSp>
      <p:grpSp>
        <p:nvGrpSpPr>
          <p:cNvPr id="46" name="Group 88"/>
          <p:cNvGrpSpPr/>
          <p:nvPr/>
        </p:nvGrpSpPr>
        <p:grpSpPr>
          <a:xfrm>
            <a:off x="7974890" y="772915"/>
            <a:ext cx="3064769" cy="989506"/>
            <a:chOff x="3067283" y="3565002"/>
            <a:chExt cx="3113597" cy="1319514"/>
          </a:xfrm>
        </p:grpSpPr>
        <p:sp>
          <p:nvSpPr>
            <p:cNvPr id="48" name="Rectangle: Rounded Corners 89"/>
            <p:cNvSpPr/>
            <p:nvPr/>
          </p:nvSpPr>
          <p:spPr>
            <a:xfrm>
              <a:off x="3067290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9" name="TextBox 90"/>
            <p:cNvSpPr txBox="1"/>
            <p:nvPr/>
          </p:nvSpPr>
          <p:spPr>
            <a:xfrm>
              <a:off x="3067283" y="3732254"/>
              <a:ext cx="3113595" cy="9850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总结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18"/>
          <p:cNvSpPr/>
          <p:nvPr/>
        </p:nvSpPr>
        <p:spPr>
          <a:xfrm>
            <a:off x="9840939" y="2698074"/>
            <a:ext cx="2791113" cy="415179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2" name="Rectangle 59"/>
          <p:cNvSpPr/>
          <p:nvPr/>
        </p:nvSpPr>
        <p:spPr>
          <a:xfrm>
            <a:off x="13876793" y="67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"/>
          <p:cNvSpPr txBox="1"/>
          <p:nvPr/>
        </p:nvSpPr>
        <p:spPr>
          <a:xfrm>
            <a:off x="10133465" y="3128163"/>
            <a:ext cx="76207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结论：</a:t>
            </a:r>
            <a:endParaRPr lang="en-US" altLang="zh-CN" sz="3600" dirty="0">
              <a:solidFill>
                <a:schemeClr val="accent1">
                  <a:lumMod val="75000"/>
                </a:schemeClr>
              </a:solidFill>
              <a:latin typeface="+mn-ea"/>
              <a:cs typeface="+mn-ea"/>
            </a:endParaRPr>
          </a:p>
          <a:p>
            <a:endParaRPr lang="en-US" altLang="zh-CN" sz="3600" dirty="0">
              <a:solidFill>
                <a:schemeClr val="accent1">
                  <a:lumMod val="75000"/>
                </a:schemeClr>
              </a:solidFill>
              <a:latin typeface="+mn-ea"/>
              <a:cs typeface="+mn-ea"/>
            </a:endParaRPr>
          </a:p>
          <a:p>
            <a:r>
              <a:rPr lang="zh-CN" altLang="en-US" sz="3600" dirty="0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</a:rPr>
              <a:t>像我这样无实习的普通同学可以在就业寒冬中找到心仪的工作，我们也完全有选择的余地。</a:t>
            </a:r>
          </a:p>
        </p:txBody>
      </p:sp>
      <p:sp>
        <p:nvSpPr>
          <p:cNvPr id="24" name="Graphic 18"/>
          <p:cNvSpPr/>
          <p:nvPr/>
        </p:nvSpPr>
        <p:spPr>
          <a:xfrm flipH="1">
            <a:off x="15208098" y="2698074"/>
            <a:ext cx="2791113" cy="4151790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grpSp>
        <p:nvGrpSpPr>
          <p:cNvPr id="25" name="Group 8"/>
          <p:cNvGrpSpPr/>
          <p:nvPr/>
        </p:nvGrpSpPr>
        <p:grpSpPr>
          <a:xfrm>
            <a:off x="13546267" y="2348519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26" name="Freeform: Shape 4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7" name="Freeform: Shape 5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28" name="Group 12"/>
          <p:cNvGrpSpPr/>
          <p:nvPr/>
        </p:nvGrpSpPr>
        <p:grpSpPr>
          <a:xfrm rot="10800000">
            <a:off x="13612993" y="6659180"/>
            <a:ext cx="723947" cy="578685"/>
            <a:chOff x="11710893" y="3597504"/>
            <a:chExt cx="965388" cy="771680"/>
          </a:xfrm>
          <a:solidFill>
            <a:schemeClr val="accent1">
              <a:lumMod val="75000"/>
            </a:schemeClr>
          </a:solidFill>
        </p:grpSpPr>
        <p:sp>
          <p:nvSpPr>
            <p:cNvPr id="30" name="Freeform: Shape 13"/>
            <p:cNvSpPr/>
            <p:nvPr/>
          </p:nvSpPr>
          <p:spPr>
            <a:xfrm rot="10800000">
              <a:off x="11710893" y="3597504"/>
              <a:ext cx="393715" cy="771680"/>
            </a:xfrm>
            <a:custGeom>
              <a:avLst/>
              <a:gdLst>
                <a:gd name="connsiteX0" fmla="*/ 469106 w 476250"/>
                <a:gd name="connsiteY0" fmla="*/ 7144 h 933450"/>
                <a:gd name="connsiteX1" fmla="*/ 471964 w 476250"/>
                <a:gd name="connsiteY1" fmla="*/ 179546 h 933450"/>
                <a:gd name="connsiteX2" fmla="*/ 474821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1476 w 476250"/>
                <a:gd name="connsiteY5" fmla="*/ 817721 h 933450"/>
                <a:gd name="connsiteX6" fmla="*/ 278606 w 476250"/>
                <a:gd name="connsiteY6" fmla="*/ 898684 h 933450"/>
                <a:gd name="connsiteX7" fmla="*/ 123349 w 476250"/>
                <a:gd name="connsiteY7" fmla="*/ 930116 h 933450"/>
                <a:gd name="connsiteX8" fmla="*/ 7144 w 476250"/>
                <a:gd name="connsiteY8" fmla="*/ 699611 h 933450"/>
                <a:gd name="connsiteX9" fmla="*/ 185261 w 476250"/>
                <a:gd name="connsiteY9" fmla="*/ 645319 h 933450"/>
                <a:gd name="connsiteX10" fmla="*/ 238601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9106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9106" y="7144"/>
                  </a:moveTo>
                  <a:cubicBezTo>
                    <a:pt x="469106" y="46196"/>
                    <a:pt x="470059" y="102394"/>
                    <a:pt x="471964" y="179546"/>
                  </a:cubicBezTo>
                  <a:cubicBezTo>
                    <a:pt x="473869" y="255746"/>
                    <a:pt x="474821" y="312896"/>
                    <a:pt x="474821" y="348139"/>
                  </a:cubicBezTo>
                  <a:cubicBezTo>
                    <a:pt x="474821" y="418624"/>
                    <a:pt x="472916" y="479584"/>
                    <a:pt x="468154" y="531019"/>
                  </a:cubicBezTo>
                  <a:cubicBezTo>
                    <a:pt x="464344" y="581501"/>
                    <a:pt x="455771" y="634841"/>
                    <a:pt x="440531" y="687229"/>
                  </a:cubicBezTo>
                  <a:cubicBezTo>
                    <a:pt x="426244" y="740569"/>
                    <a:pt x="406241" y="784384"/>
                    <a:pt x="381476" y="817721"/>
                  </a:cubicBezTo>
                  <a:cubicBezTo>
                    <a:pt x="355759" y="850106"/>
                    <a:pt x="321469" y="877729"/>
                    <a:pt x="278606" y="898684"/>
                  </a:cubicBezTo>
                  <a:cubicBezTo>
                    <a:pt x="234791" y="919639"/>
                    <a:pt x="183356" y="930116"/>
                    <a:pt x="123349" y="930116"/>
                  </a:cubicBezTo>
                  <a:lnTo>
                    <a:pt x="7144" y="699611"/>
                  </a:lnTo>
                  <a:cubicBezTo>
                    <a:pt x="90964" y="699611"/>
                    <a:pt x="150019" y="680561"/>
                    <a:pt x="185261" y="645319"/>
                  </a:cubicBezTo>
                  <a:cubicBezTo>
                    <a:pt x="220504" y="609124"/>
                    <a:pt x="238601" y="550069"/>
                    <a:pt x="238601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91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14"/>
            <p:cNvSpPr/>
            <p:nvPr/>
          </p:nvSpPr>
          <p:spPr>
            <a:xfrm rot="10800000">
              <a:off x="12282566" y="3597504"/>
              <a:ext cx="393715" cy="771680"/>
            </a:xfrm>
            <a:custGeom>
              <a:avLst/>
              <a:gdLst>
                <a:gd name="connsiteX0" fmla="*/ 468154 w 476250"/>
                <a:gd name="connsiteY0" fmla="*/ 7144 h 933450"/>
                <a:gd name="connsiteX1" fmla="*/ 471011 w 476250"/>
                <a:gd name="connsiteY1" fmla="*/ 179546 h 933450"/>
                <a:gd name="connsiteX2" fmla="*/ 473869 w 476250"/>
                <a:gd name="connsiteY2" fmla="*/ 348139 h 933450"/>
                <a:gd name="connsiteX3" fmla="*/ 468154 w 476250"/>
                <a:gd name="connsiteY3" fmla="*/ 531019 h 933450"/>
                <a:gd name="connsiteX4" fmla="*/ 440531 w 476250"/>
                <a:gd name="connsiteY4" fmla="*/ 687229 h 933450"/>
                <a:gd name="connsiteX5" fmla="*/ 380524 w 476250"/>
                <a:gd name="connsiteY5" fmla="*/ 817721 h 933450"/>
                <a:gd name="connsiteX6" fmla="*/ 277654 w 476250"/>
                <a:gd name="connsiteY6" fmla="*/ 898684 h 933450"/>
                <a:gd name="connsiteX7" fmla="*/ 122396 w 476250"/>
                <a:gd name="connsiteY7" fmla="*/ 930116 h 933450"/>
                <a:gd name="connsiteX8" fmla="*/ 7144 w 476250"/>
                <a:gd name="connsiteY8" fmla="*/ 699611 h 933450"/>
                <a:gd name="connsiteX9" fmla="*/ 184309 w 476250"/>
                <a:gd name="connsiteY9" fmla="*/ 645319 h 933450"/>
                <a:gd name="connsiteX10" fmla="*/ 237649 w 476250"/>
                <a:gd name="connsiteY10" fmla="*/ 469106 h 933450"/>
                <a:gd name="connsiteX11" fmla="*/ 7144 w 476250"/>
                <a:gd name="connsiteY11" fmla="*/ 469106 h 933450"/>
                <a:gd name="connsiteX12" fmla="*/ 7144 w 476250"/>
                <a:gd name="connsiteY12" fmla="*/ 7144 h 933450"/>
                <a:gd name="connsiteX13" fmla="*/ 468154 w 476250"/>
                <a:gd name="connsiteY13" fmla="*/ 7144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933450">
                  <a:moveTo>
                    <a:pt x="468154" y="7144"/>
                  </a:moveTo>
                  <a:cubicBezTo>
                    <a:pt x="468154" y="46196"/>
                    <a:pt x="469106" y="102394"/>
                    <a:pt x="471011" y="179546"/>
                  </a:cubicBezTo>
                  <a:cubicBezTo>
                    <a:pt x="472916" y="255746"/>
                    <a:pt x="473869" y="312896"/>
                    <a:pt x="473869" y="348139"/>
                  </a:cubicBezTo>
                  <a:cubicBezTo>
                    <a:pt x="473869" y="418624"/>
                    <a:pt x="471964" y="479584"/>
                    <a:pt x="468154" y="531019"/>
                  </a:cubicBezTo>
                  <a:cubicBezTo>
                    <a:pt x="464344" y="581501"/>
                    <a:pt x="454819" y="634841"/>
                    <a:pt x="440531" y="687229"/>
                  </a:cubicBezTo>
                  <a:cubicBezTo>
                    <a:pt x="425291" y="740569"/>
                    <a:pt x="406241" y="784384"/>
                    <a:pt x="380524" y="817721"/>
                  </a:cubicBezTo>
                  <a:cubicBezTo>
                    <a:pt x="354806" y="850106"/>
                    <a:pt x="320516" y="877729"/>
                    <a:pt x="277654" y="898684"/>
                  </a:cubicBezTo>
                  <a:cubicBezTo>
                    <a:pt x="233839" y="919639"/>
                    <a:pt x="182404" y="930116"/>
                    <a:pt x="122396" y="930116"/>
                  </a:cubicBezTo>
                  <a:lnTo>
                    <a:pt x="7144" y="699611"/>
                  </a:lnTo>
                  <a:cubicBezTo>
                    <a:pt x="90011" y="699611"/>
                    <a:pt x="149066" y="680561"/>
                    <a:pt x="184309" y="645319"/>
                  </a:cubicBezTo>
                  <a:cubicBezTo>
                    <a:pt x="219551" y="609124"/>
                    <a:pt x="237649" y="550069"/>
                    <a:pt x="237649" y="469106"/>
                  </a:cubicBezTo>
                  <a:lnTo>
                    <a:pt x="7144" y="469106"/>
                  </a:lnTo>
                  <a:lnTo>
                    <a:pt x="7144" y="7144"/>
                  </a:lnTo>
                  <a:lnTo>
                    <a:pt x="46815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36" name="Rectangle 59"/>
          <p:cNvSpPr/>
          <p:nvPr/>
        </p:nvSpPr>
        <p:spPr>
          <a:xfrm>
            <a:off x="-697956" y="1"/>
            <a:ext cx="9978779" cy="10285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Straight Connector 5"/>
          <p:cNvCxnSpPr/>
          <p:nvPr/>
        </p:nvCxnSpPr>
        <p:spPr>
          <a:xfrm>
            <a:off x="2215544" y="1643218"/>
            <a:ext cx="0" cy="6336170"/>
          </a:xfrm>
          <a:prstGeom prst="line">
            <a:avLst/>
          </a:prstGeom>
          <a:ln w="25400" cap="rnd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548430" y="2048232"/>
            <a:ext cx="5567513" cy="1597566"/>
            <a:chOff x="3031833" y="1537946"/>
            <a:chExt cx="7553021" cy="2130366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3031833" y="1537946"/>
              <a:ext cx="7420256" cy="2130366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79678" y="1754715"/>
              <a:ext cx="7505176" cy="17200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 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准备好笔试算法的知识储备，在秋招海投中满足进面标准。梳理项目经验和八股知识，在每一次面试中锻炼自己。</a:t>
              </a:r>
            </a:p>
          </p:txBody>
        </p:sp>
      </p:grpSp>
      <p:cxnSp>
        <p:nvCxnSpPr>
          <p:cNvPr id="10" name="Straight Connector 9"/>
          <p:cNvCxnSpPr/>
          <p:nvPr/>
        </p:nvCxnSpPr>
        <p:spPr>
          <a:xfrm>
            <a:off x="2215544" y="2872014"/>
            <a:ext cx="312813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-6651752" y="772915"/>
            <a:ext cx="3064763" cy="989506"/>
            <a:chOff x="3067291" y="3565002"/>
            <a:chExt cx="3113590" cy="1319514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4499" y="3732260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342900">
                <a:defRPr/>
              </a:pPr>
              <a:r>
                <a:rPr lang="en-US" sz="4200" b="1" dirty="0" err="1">
                  <a:latin typeface="Century Gothic" panose="020B0502020202020204"/>
                </a:rPr>
                <a:t>自我介绍</a:t>
              </a:r>
              <a:endParaRPr lang="en-US" sz="4200" b="1" dirty="0">
                <a:solidFill>
                  <a:srgbClr val="3BC8F1"/>
                </a:solidFill>
                <a:latin typeface="Century Gothic" panose="020B0502020202020204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83699" y="4498965"/>
            <a:ext cx="5475840" cy="1672916"/>
            <a:chOff x="3067289" y="2984139"/>
            <a:chExt cx="7594781" cy="2230846"/>
          </a:xfrm>
        </p:grpSpPr>
        <p:sp>
          <p:nvSpPr>
            <p:cNvPr id="15" name="Rectangle: Rounded Corners 14"/>
            <p:cNvSpPr/>
            <p:nvPr/>
          </p:nvSpPr>
          <p:spPr>
            <a:xfrm>
              <a:off x="3067289" y="3056936"/>
              <a:ext cx="7537261" cy="2158049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24792" y="2984139"/>
              <a:ext cx="7537278" cy="20957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 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在秋招如此长的时间跨度中调整好心态，克服焦虑，平衡好生活与工作。另外要优先保证毕业论文的进度。</a:t>
              </a: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2257007" y="5429310"/>
            <a:ext cx="326691" cy="0"/>
          </a:xfrm>
          <a:prstGeom prst="line">
            <a:avLst/>
          </a:prstGeom>
          <a:ln w="25400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485830" y="7190648"/>
            <a:ext cx="5532237" cy="1597562"/>
            <a:chOff x="3067291" y="3172969"/>
            <a:chExt cx="5345452" cy="2130360"/>
          </a:xfrm>
        </p:grpSpPr>
        <p:sp>
          <p:nvSpPr>
            <p:cNvPr id="19" name="Rectangle: Rounded Corners 18"/>
            <p:cNvSpPr/>
            <p:nvPr/>
          </p:nvSpPr>
          <p:spPr>
            <a:xfrm>
              <a:off x="3067291" y="3172969"/>
              <a:ext cx="5345452" cy="2130360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08382" y="3482591"/>
              <a:ext cx="5304361" cy="15416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 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字魂105号-简雅黑" panose="00000500000000000000" pitchFamily="2" charset="-122"/>
                  <a:sym typeface="字魂105号-简雅黑" panose="00000500000000000000" pitchFamily="2" charset="-122"/>
                </a:rPr>
                <a:t>明确自己的未来规划，有的放矢。必要时也要学会妥协。比起薪资，要更关注平台与发展。</a:t>
              </a:r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2215544" y="7979387"/>
            <a:ext cx="316434" cy="0"/>
          </a:xfrm>
          <a:prstGeom prst="line">
            <a:avLst/>
          </a:prstGeom>
          <a:ln w="25400" cap="rnd">
            <a:solidFill>
              <a:schemeClr val="accent2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-6344985" y="778121"/>
            <a:ext cx="3064763" cy="989506"/>
            <a:chOff x="3067291" y="3565002"/>
            <a:chExt cx="3113590" cy="1319514"/>
          </a:xfrm>
        </p:grpSpPr>
        <p:sp>
          <p:nvSpPr>
            <p:cNvPr id="84" name="Rectangle: Rounded Corners 83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231012" y="3732254"/>
              <a:ext cx="2376368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秋招准备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-4930430" y="778121"/>
            <a:ext cx="3064763" cy="989506"/>
            <a:chOff x="3067291" y="3565002"/>
            <a:chExt cx="3113590" cy="1319514"/>
          </a:xfrm>
        </p:grpSpPr>
        <p:sp>
          <p:nvSpPr>
            <p:cNvPr id="87" name="Rectangle: Rounded Corners 86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449899" y="3732254"/>
              <a:ext cx="2382882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4200" b="1" dirty="0">
                  <a:solidFill>
                    <a:schemeClr val="bg1">
                      <a:lumMod val="7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秋招心态</a:t>
              </a:r>
            </a:p>
          </p:txBody>
        </p:sp>
      </p:grpSp>
      <p:grpSp>
        <p:nvGrpSpPr>
          <p:cNvPr id="35" name="Group 88"/>
          <p:cNvGrpSpPr/>
          <p:nvPr/>
        </p:nvGrpSpPr>
        <p:grpSpPr>
          <a:xfrm>
            <a:off x="-4726685" y="772916"/>
            <a:ext cx="3064763" cy="989506"/>
            <a:chOff x="3067291" y="3565002"/>
            <a:chExt cx="3113590" cy="1319514"/>
          </a:xfrm>
        </p:grpSpPr>
        <p:sp>
          <p:nvSpPr>
            <p:cNvPr id="40" name="Rectangle: Rounded Corners 89"/>
            <p:cNvSpPr/>
            <p:nvPr/>
          </p:nvSpPr>
          <p:spPr>
            <a:xfrm>
              <a:off x="3067291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1" name="TextBox 90"/>
            <p:cNvSpPr txBox="1"/>
            <p:nvPr/>
          </p:nvSpPr>
          <p:spPr>
            <a:xfrm>
              <a:off x="3084450" y="3732254"/>
              <a:ext cx="2871444" cy="9850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42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OFFER</a:t>
              </a:r>
              <a:r>
                <a:rPr lang="zh-CN" altLang="en-US" sz="42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/>
                  <a:sym typeface="字魂105号-简雅黑" panose="00000500000000000000" pitchFamily="2" charset="-122"/>
                </a:rPr>
                <a:t>选择</a:t>
              </a:r>
            </a:p>
          </p:txBody>
        </p:sp>
      </p:grpSp>
      <p:grpSp>
        <p:nvGrpSpPr>
          <p:cNvPr id="2" name="Group 88"/>
          <p:cNvGrpSpPr/>
          <p:nvPr/>
        </p:nvGrpSpPr>
        <p:grpSpPr>
          <a:xfrm>
            <a:off x="666497" y="772915"/>
            <a:ext cx="3064769" cy="989506"/>
            <a:chOff x="3067283" y="3565002"/>
            <a:chExt cx="3113597" cy="1319514"/>
          </a:xfrm>
        </p:grpSpPr>
        <p:sp>
          <p:nvSpPr>
            <p:cNvPr id="3" name="Rectangle: Rounded Corners 89"/>
            <p:cNvSpPr/>
            <p:nvPr/>
          </p:nvSpPr>
          <p:spPr>
            <a:xfrm>
              <a:off x="3067290" y="3565002"/>
              <a:ext cx="3113590" cy="1319514"/>
            </a:xfrm>
            <a:prstGeom prst="roundRect">
              <a:avLst>
                <a:gd name="adj" fmla="val 686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0" dist="342900" dir="2700000" algn="tl" rotWithShape="0">
                <a:schemeClr val="accent1">
                  <a:lumMod val="75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en-US" sz="135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4" name="TextBox 90"/>
            <p:cNvSpPr txBox="1"/>
            <p:nvPr/>
          </p:nvSpPr>
          <p:spPr>
            <a:xfrm>
              <a:off x="3067283" y="3732254"/>
              <a:ext cx="3113595" cy="9850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4200" b="1" dirty="0">
                  <a:latin typeface="Century Gothic" panose="020B0502020202020204"/>
                  <a:sym typeface="字魂105号-简雅黑" panose="00000500000000000000" pitchFamily="2" charset="-122"/>
                </a:rPr>
                <a:t>总结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/>
      <p:bldP spid="2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5216475" y="7126206"/>
            <a:ext cx="7745802" cy="1993557"/>
          </a:xfrm>
          <a:custGeom>
            <a:avLst/>
            <a:gdLst>
              <a:gd name="connsiteX0" fmla="*/ 2311241 w 7105650"/>
              <a:gd name="connsiteY0" fmla="*/ 1829276 h 1828800"/>
              <a:gd name="connsiteX1" fmla="*/ 915829 w 7105650"/>
              <a:gd name="connsiteY1" fmla="*/ 1602581 h 1828800"/>
              <a:gd name="connsiteX2" fmla="*/ 7144 w 7105650"/>
              <a:gd name="connsiteY2" fmla="*/ 1273016 h 1828800"/>
              <a:gd name="connsiteX3" fmla="*/ 54769 w 7105650"/>
              <a:gd name="connsiteY3" fmla="*/ 1169194 h 1828800"/>
              <a:gd name="connsiteX4" fmla="*/ 950119 w 7105650"/>
              <a:gd name="connsiteY4" fmla="*/ 1493044 h 1828800"/>
              <a:gd name="connsiteX5" fmla="*/ 2689384 w 7105650"/>
              <a:gd name="connsiteY5" fmla="*/ 1688306 h 1828800"/>
              <a:gd name="connsiteX6" fmla="*/ 3894296 w 7105650"/>
              <a:gd name="connsiteY6" fmla="*/ 1125379 h 1828800"/>
              <a:gd name="connsiteX7" fmla="*/ 7090886 w 7105650"/>
              <a:gd name="connsiteY7" fmla="*/ 7144 h 1828800"/>
              <a:gd name="connsiteX8" fmla="*/ 7099459 w 7105650"/>
              <a:gd name="connsiteY8" fmla="*/ 121444 h 1828800"/>
              <a:gd name="connsiteX9" fmla="*/ 3956209 w 7105650"/>
              <a:gd name="connsiteY9" fmla="*/ 1221581 h 1828800"/>
              <a:gd name="connsiteX10" fmla="*/ 2706529 w 7105650"/>
              <a:gd name="connsiteY10" fmla="*/ 1801654 h 1828800"/>
              <a:gd name="connsiteX11" fmla="*/ 2311241 w 7105650"/>
              <a:gd name="connsiteY11" fmla="*/ 182927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05650" h="1828800">
                <a:moveTo>
                  <a:pt x="2311241" y="1829276"/>
                </a:moveTo>
                <a:cubicBezTo>
                  <a:pt x="1813084" y="1829276"/>
                  <a:pt x="1295876" y="1713071"/>
                  <a:pt x="915829" y="1602581"/>
                </a:cubicBezTo>
                <a:cubicBezTo>
                  <a:pt x="394811" y="1451134"/>
                  <a:pt x="10954" y="1274921"/>
                  <a:pt x="7144" y="1273016"/>
                </a:cubicBezTo>
                <a:lnTo>
                  <a:pt x="54769" y="1169194"/>
                </a:lnTo>
                <a:cubicBezTo>
                  <a:pt x="58579" y="1171099"/>
                  <a:pt x="436721" y="1343501"/>
                  <a:pt x="950119" y="1493044"/>
                </a:cubicBezTo>
                <a:cubicBezTo>
                  <a:pt x="1420654" y="1630204"/>
                  <a:pt x="2105502" y="1775936"/>
                  <a:pt x="2689384" y="1688306"/>
                </a:cubicBezTo>
                <a:cubicBezTo>
                  <a:pt x="3117057" y="1624489"/>
                  <a:pt x="3477102" y="1393031"/>
                  <a:pt x="3894296" y="1125379"/>
                </a:cubicBezTo>
                <a:cubicBezTo>
                  <a:pt x="4589622" y="679609"/>
                  <a:pt x="5454492" y="124301"/>
                  <a:pt x="7090886" y="7144"/>
                </a:cubicBezTo>
                <a:lnTo>
                  <a:pt x="7099459" y="121444"/>
                </a:lnTo>
                <a:cubicBezTo>
                  <a:pt x="5491639" y="235744"/>
                  <a:pt x="4640104" y="782479"/>
                  <a:pt x="3956209" y="1221581"/>
                </a:cubicBezTo>
                <a:cubicBezTo>
                  <a:pt x="3527584" y="1496854"/>
                  <a:pt x="3158014" y="1734026"/>
                  <a:pt x="2706529" y="1801654"/>
                </a:cubicBezTo>
                <a:cubicBezTo>
                  <a:pt x="2576989" y="1820704"/>
                  <a:pt x="2444591" y="1829276"/>
                  <a:pt x="2311241" y="18292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grpSp>
        <p:nvGrpSpPr>
          <p:cNvPr id="56" name="Group 55"/>
          <p:cNvGrpSpPr/>
          <p:nvPr/>
        </p:nvGrpSpPr>
        <p:grpSpPr>
          <a:xfrm>
            <a:off x="1" y="4827386"/>
            <a:ext cx="3415007" cy="5457363"/>
            <a:chOff x="0" y="6436459"/>
            <a:chExt cx="4553934" cy="7277431"/>
          </a:xfrm>
        </p:grpSpPr>
        <p:sp>
          <p:nvSpPr>
            <p:cNvPr id="5" name="Freeform: Shape 4"/>
            <p:cNvSpPr/>
            <p:nvPr/>
          </p:nvSpPr>
          <p:spPr>
            <a:xfrm>
              <a:off x="96922" y="11000084"/>
              <a:ext cx="2783036" cy="2713806"/>
            </a:xfrm>
            <a:custGeom>
              <a:avLst/>
              <a:gdLst>
                <a:gd name="connsiteX0" fmla="*/ 7144 w 1914525"/>
                <a:gd name="connsiteY0" fmla="*/ 7144 h 1866900"/>
                <a:gd name="connsiteX1" fmla="*/ 135731 w 1914525"/>
                <a:gd name="connsiteY1" fmla="*/ 1862614 h 1866900"/>
                <a:gd name="connsiteX2" fmla="*/ 1915954 w 1914525"/>
                <a:gd name="connsiteY2" fmla="*/ 1862614 h 1866900"/>
                <a:gd name="connsiteX3" fmla="*/ 1766411 w 1914525"/>
                <a:gd name="connsiteY3" fmla="*/ 743426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525" h="1866900">
                  <a:moveTo>
                    <a:pt x="7144" y="7144"/>
                  </a:moveTo>
                  <a:lnTo>
                    <a:pt x="135731" y="1862614"/>
                  </a:lnTo>
                  <a:lnTo>
                    <a:pt x="1915954" y="1862614"/>
                  </a:lnTo>
                  <a:lnTo>
                    <a:pt x="1766411" y="743426"/>
                  </a:lnTo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81692" y="7451366"/>
              <a:ext cx="4472242" cy="5081464"/>
            </a:xfrm>
            <a:custGeom>
              <a:avLst/>
              <a:gdLst>
                <a:gd name="connsiteX0" fmla="*/ 2958941 w 3076575"/>
                <a:gd name="connsiteY0" fmla="*/ 1871186 h 3495675"/>
                <a:gd name="connsiteX1" fmla="*/ 2725579 w 3076575"/>
                <a:gd name="connsiteY1" fmla="*/ 2044541 h 3495675"/>
                <a:gd name="connsiteX2" fmla="*/ 2576989 w 3076575"/>
                <a:gd name="connsiteY2" fmla="*/ 2108359 h 3495675"/>
                <a:gd name="connsiteX3" fmla="*/ 2595086 w 3076575"/>
                <a:gd name="connsiteY3" fmla="*/ 2382679 h 3495675"/>
                <a:gd name="connsiteX4" fmla="*/ 2448401 w 3076575"/>
                <a:gd name="connsiteY4" fmla="*/ 2880836 h 3495675"/>
                <a:gd name="connsiteX5" fmla="*/ 2448401 w 3076575"/>
                <a:gd name="connsiteY5" fmla="*/ 2880836 h 3495675"/>
                <a:gd name="connsiteX6" fmla="*/ 1788319 w 3076575"/>
                <a:gd name="connsiteY6" fmla="*/ 3472339 h 3495675"/>
                <a:gd name="connsiteX7" fmla="*/ 1617821 w 3076575"/>
                <a:gd name="connsiteY7" fmla="*/ 3494246 h 3495675"/>
                <a:gd name="connsiteX8" fmla="*/ 987266 w 3076575"/>
                <a:gd name="connsiteY8" fmla="*/ 3494246 h 3495675"/>
                <a:gd name="connsiteX9" fmla="*/ 7144 w 3076575"/>
                <a:gd name="connsiteY9" fmla="*/ 2299811 h 3495675"/>
                <a:gd name="connsiteX10" fmla="*/ 7144 w 3076575"/>
                <a:gd name="connsiteY10" fmla="*/ 987266 h 3495675"/>
                <a:gd name="connsiteX11" fmla="*/ 987266 w 3076575"/>
                <a:gd name="connsiteY11" fmla="*/ 7144 h 3495675"/>
                <a:gd name="connsiteX12" fmla="*/ 1617821 w 3076575"/>
                <a:gd name="connsiteY12" fmla="*/ 7144 h 3495675"/>
                <a:gd name="connsiteX13" fmla="*/ 2253139 w 3076575"/>
                <a:gd name="connsiteY13" fmla="*/ 242411 h 3495675"/>
                <a:gd name="connsiteX14" fmla="*/ 2255044 w 3076575"/>
                <a:gd name="connsiteY14" fmla="*/ 243364 h 3495675"/>
                <a:gd name="connsiteX15" fmla="*/ 2446496 w 3076575"/>
                <a:gd name="connsiteY15" fmla="*/ 489109 h 3495675"/>
                <a:gd name="connsiteX16" fmla="*/ 2927509 w 3076575"/>
                <a:gd name="connsiteY16" fmla="*/ 1208246 h 3495675"/>
                <a:gd name="connsiteX17" fmla="*/ 3065621 w 3076575"/>
                <a:gd name="connsiteY17" fmla="*/ 1451134 h 3495675"/>
                <a:gd name="connsiteX18" fmla="*/ 2958941 w 3076575"/>
                <a:gd name="connsiteY18" fmla="*/ 1871186 h 349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575" h="3495675">
                  <a:moveTo>
                    <a:pt x="2958941" y="1871186"/>
                  </a:moveTo>
                  <a:cubicBezTo>
                    <a:pt x="2897029" y="1947386"/>
                    <a:pt x="2816066" y="2005489"/>
                    <a:pt x="2725579" y="2044541"/>
                  </a:cubicBezTo>
                  <a:lnTo>
                    <a:pt x="2576989" y="2108359"/>
                  </a:lnTo>
                  <a:lnTo>
                    <a:pt x="2595086" y="2382679"/>
                  </a:lnTo>
                  <a:cubicBezTo>
                    <a:pt x="2581751" y="2548414"/>
                    <a:pt x="2530316" y="2721769"/>
                    <a:pt x="2448401" y="2880836"/>
                  </a:cubicBezTo>
                  <a:cubicBezTo>
                    <a:pt x="2448401" y="2880836"/>
                    <a:pt x="2448401" y="2880836"/>
                    <a:pt x="2448401" y="2880836"/>
                  </a:cubicBezTo>
                  <a:cubicBezTo>
                    <a:pt x="2303621" y="3163729"/>
                    <a:pt x="2065496" y="3400901"/>
                    <a:pt x="1788319" y="3472339"/>
                  </a:cubicBezTo>
                  <a:cubicBezTo>
                    <a:pt x="1733074" y="3486626"/>
                    <a:pt x="1675924" y="3494246"/>
                    <a:pt x="1617821" y="3494246"/>
                  </a:cubicBezTo>
                  <a:lnTo>
                    <a:pt x="987266" y="3494246"/>
                  </a:lnTo>
                  <a:cubicBezTo>
                    <a:pt x="448151" y="3493294"/>
                    <a:pt x="7144" y="2838926"/>
                    <a:pt x="7144" y="2299811"/>
                  </a:cubicBezTo>
                  <a:lnTo>
                    <a:pt x="7144" y="987266"/>
                  </a:lnTo>
                  <a:cubicBezTo>
                    <a:pt x="7144" y="448151"/>
                    <a:pt x="448151" y="7144"/>
                    <a:pt x="987266" y="7144"/>
                  </a:cubicBezTo>
                  <a:lnTo>
                    <a:pt x="1617821" y="7144"/>
                  </a:lnTo>
                  <a:cubicBezTo>
                    <a:pt x="1859756" y="7144"/>
                    <a:pt x="2081689" y="95726"/>
                    <a:pt x="2253139" y="242411"/>
                  </a:cubicBezTo>
                  <a:cubicBezTo>
                    <a:pt x="2254091" y="242411"/>
                    <a:pt x="2254091" y="243364"/>
                    <a:pt x="2255044" y="243364"/>
                  </a:cubicBezTo>
                  <a:cubicBezTo>
                    <a:pt x="2343626" y="302419"/>
                    <a:pt x="2409349" y="389096"/>
                    <a:pt x="2446496" y="489109"/>
                  </a:cubicBezTo>
                  <a:cubicBezTo>
                    <a:pt x="2545556" y="758666"/>
                    <a:pt x="2712244" y="995839"/>
                    <a:pt x="2927509" y="1208246"/>
                  </a:cubicBezTo>
                  <a:cubicBezTo>
                    <a:pt x="2995136" y="1274921"/>
                    <a:pt x="3044666" y="1358741"/>
                    <a:pt x="3065621" y="1451134"/>
                  </a:cubicBezTo>
                  <a:cubicBezTo>
                    <a:pt x="3098959" y="1601629"/>
                    <a:pt x="3058954" y="1748314"/>
                    <a:pt x="2958941" y="1871186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871650" y="9082419"/>
              <a:ext cx="415379" cy="512300"/>
            </a:xfrm>
            <a:custGeom>
              <a:avLst/>
              <a:gdLst>
                <a:gd name="connsiteX0" fmla="*/ 285274 w 285750"/>
                <a:gd name="connsiteY0" fmla="*/ 180499 h 352425"/>
                <a:gd name="connsiteX1" fmla="*/ 146209 w 285750"/>
                <a:gd name="connsiteY1" fmla="*/ 353854 h 352425"/>
                <a:gd name="connsiteX2" fmla="*/ 7144 w 285750"/>
                <a:gd name="connsiteY2" fmla="*/ 180499 h 352425"/>
                <a:gd name="connsiteX3" fmla="*/ 146209 w 285750"/>
                <a:gd name="connsiteY3" fmla="*/ 7144 h 352425"/>
                <a:gd name="connsiteX4" fmla="*/ 285274 w 285750"/>
                <a:gd name="connsiteY4" fmla="*/ 18049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352425">
                  <a:moveTo>
                    <a:pt x="285274" y="180499"/>
                  </a:moveTo>
                  <a:cubicBezTo>
                    <a:pt x="285274" y="276240"/>
                    <a:pt x="223012" y="353854"/>
                    <a:pt x="146209" y="353854"/>
                  </a:cubicBezTo>
                  <a:cubicBezTo>
                    <a:pt x="69405" y="353854"/>
                    <a:pt x="7144" y="276240"/>
                    <a:pt x="7144" y="180499"/>
                  </a:cubicBezTo>
                  <a:cubicBezTo>
                    <a:pt x="7144" y="84758"/>
                    <a:pt x="69405" y="7144"/>
                    <a:pt x="146209" y="7144"/>
                  </a:cubicBezTo>
                  <a:cubicBezTo>
                    <a:pt x="223012" y="7144"/>
                    <a:pt x="285274" y="84758"/>
                    <a:pt x="285274" y="180499"/>
                  </a:cubicBezTo>
                  <a:close/>
                </a:path>
              </a:pathLst>
            </a:custGeom>
            <a:solidFill>
              <a:srgbClr val="1B14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2574472" y="8664780"/>
              <a:ext cx="595376" cy="401533"/>
            </a:xfrm>
            <a:custGeom>
              <a:avLst/>
              <a:gdLst>
                <a:gd name="connsiteX0" fmla="*/ 377316 w 409575"/>
                <a:gd name="connsiteY0" fmla="*/ 138239 h 276225"/>
                <a:gd name="connsiteX1" fmla="*/ 99186 w 409575"/>
                <a:gd name="connsiteY1" fmla="*/ 268731 h 276225"/>
                <a:gd name="connsiteX2" fmla="*/ 22034 w 409575"/>
                <a:gd name="connsiteY2" fmla="*/ 241109 h 276225"/>
                <a:gd name="connsiteX3" fmla="*/ 12509 w 409575"/>
                <a:gd name="connsiteY3" fmla="*/ 220154 h 276225"/>
                <a:gd name="connsiteX4" fmla="*/ 40131 w 409575"/>
                <a:gd name="connsiteY4" fmla="*/ 143001 h 276225"/>
                <a:gd name="connsiteX5" fmla="*/ 318261 w 409575"/>
                <a:gd name="connsiteY5" fmla="*/ 12509 h 276225"/>
                <a:gd name="connsiteX6" fmla="*/ 395414 w 409575"/>
                <a:gd name="connsiteY6" fmla="*/ 40131 h 276225"/>
                <a:gd name="connsiteX7" fmla="*/ 404939 w 409575"/>
                <a:gd name="connsiteY7" fmla="*/ 61086 h 276225"/>
                <a:gd name="connsiteX8" fmla="*/ 377316 w 409575"/>
                <a:gd name="connsiteY8" fmla="*/ 13823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276225">
                  <a:moveTo>
                    <a:pt x="377316" y="138239"/>
                  </a:moveTo>
                  <a:lnTo>
                    <a:pt x="99186" y="268731"/>
                  </a:lnTo>
                  <a:cubicBezTo>
                    <a:pt x="70611" y="282066"/>
                    <a:pt x="35369" y="269684"/>
                    <a:pt x="22034" y="241109"/>
                  </a:cubicBezTo>
                  <a:lnTo>
                    <a:pt x="12509" y="220154"/>
                  </a:lnTo>
                  <a:cubicBezTo>
                    <a:pt x="-826" y="191579"/>
                    <a:pt x="11556" y="156336"/>
                    <a:pt x="40131" y="143001"/>
                  </a:cubicBezTo>
                  <a:lnTo>
                    <a:pt x="318261" y="12509"/>
                  </a:lnTo>
                  <a:cubicBezTo>
                    <a:pt x="346836" y="-826"/>
                    <a:pt x="382079" y="11556"/>
                    <a:pt x="395414" y="40131"/>
                  </a:cubicBezTo>
                  <a:lnTo>
                    <a:pt x="404939" y="61086"/>
                  </a:lnTo>
                  <a:cubicBezTo>
                    <a:pt x="419226" y="90614"/>
                    <a:pt x="406844" y="124904"/>
                    <a:pt x="377316" y="138239"/>
                  </a:cubicBezTo>
                  <a:close/>
                </a:path>
              </a:pathLst>
            </a:custGeom>
            <a:solidFill>
              <a:srgbClr val="050C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58140" y="6659378"/>
              <a:ext cx="3239953" cy="1813820"/>
            </a:xfrm>
            <a:custGeom>
              <a:avLst/>
              <a:gdLst>
                <a:gd name="connsiteX0" fmla="*/ 2229326 w 2228850"/>
                <a:gd name="connsiteY0" fmla="*/ 253841 h 1247775"/>
                <a:gd name="connsiteX1" fmla="*/ 1482566 w 2228850"/>
                <a:gd name="connsiteY1" fmla="*/ 1213961 h 1247775"/>
                <a:gd name="connsiteX2" fmla="*/ 1378744 w 2228850"/>
                <a:gd name="connsiteY2" fmla="*/ 1240631 h 1247775"/>
                <a:gd name="connsiteX3" fmla="*/ 2037874 w 2228850"/>
                <a:gd name="connsiteY3" fmla="*/ 307181 h 1247775"/>
                <a:gd name="connsiteX4" fmla="*/ 2006441 w 2228850"/>
                <a:gd name="connsiteY4" fmla="*/ 61436 h 1247775"/>
                <a:gd name="connsiteX5" fmla="*/ 7144 w 2228850"/>
                <a:gd name="connsiteY5" fmla="*/ 571024 h 1247775"/>
                <a:gd name="connsiteX6" fmla="*/ 93821 w 2228850"/>
                <a:gd name="connsiteY6" fmla="*/ 544354 h 1247775"/>
                <a:gd name="connsiteX7" fmla="*/ 2196941 w 2228850"/>
                <a:gd name="connsiteY7" fmla="*/ 7144 h 1247775"/>
                <a:gd name="connsiteX8" fmla="*/ 2229326 w 2228850"/>
                <a:gd name="connsiteY8" fmla="*/ 253841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8850" h="1247775">
                  <a:moveTo>
                    <a:pt x="2229326" y="253841"/>
                  </a:moveTo>
                  <a:cubicBezTo>
                    <a:pt x="2229326" y="695801"/>
                    <a:pt x="1931194" y="1099661"/>
                    <a:pt x="1482566" y="1213961"/>
                  </a:cubicBezTo>
                  <a:lnTo>
                    <a:pt x="1378744" y="1240631"/>
                  </a:lnTo>
                  <a:cubicBezTo>
                    <a:pt x="1777841" y="1098709"/>
                    <a:pt x="2037874" y="719614"/>
                    <a:pt x="2037874" y="307181"/>
                  </a:cubicBezTo>
                  <a:cubicBezTo>
                    <a:pt x="2037874" y="226219"/>
                    <a:pt x="2027396" y="143351"/>
                    <a:pt x="2006441" y="61436"/>
                  </a:cubicBezTo>
                  <a:lnTo>
                    <a:pt x="7144" y="571024"/>
                  </a:lnTo>
                  <a:cubicBezTo>
                    <a:pt x="35719" y="560546"/>
                    <a:pt x="64294" y="551974"/>
                    <a:pt x="93821" y="544354"/>
                  </a:cubicBezTo>
                  <a:lnTo>
                    <a:pt x="2196941" y="7144"/>
                  </a:lnTo>
                  <a:cubicBezTo>
                    <a:pt x="2218849" y="90011"/>
                    <a:pt x="2229326" y="172879"/>
                    <a:pt x="2229326" y="253841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9384" y="9533797"/>
              <a:ext cx="1163060" cy="1163060"/>
            </a:xfrm>
            <a:custGeom>
              <a:avLst/>
              <a:gdLst>
                <a:gd name="connsiteX0" fmla="*/ 796766 w 800100"/>
                <a:gd name="connsiteY0" fmla="*/ 7144 h 800100"/>
                <a:gd name="connsiteX1" fmla="*/ 796766 w 800100"/>
                <a:gd name="connsiteY1" fmla="*/ 103346 h 800100"/>
                <a:gd name="connsiteX2" fmla="*/ 107156 w 800100"/>
                <a:gd name="connsiteY2" fmla="*/ 792956 h 800100"/>
                <a:gd name="connsiteX3" fmla="*/ 7144 w 800100"/>
                <a:gd name="connsiteY3" fmla="*/ 792956 h 800100"/>
                <a:gd name="connsiteX4" fmla="*/ 7144 w 800100"/>
                <a:gd name="connsiteY4" fmla="*/ 696754 h 800100"/>
                <a:gd name="connsiteX5" fmla="*/ 107156 w 800100"/>
                <a:gd name="connsiteY5" fmla="*/ 696754 h 800100"/>
                <a:gd name="connsiteX6" fmla="*/ 796766 w 800100"/>
                <a:gd name="connsiteY6" fmla="*/ 714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0" h="800100">
                  <a:moveTo>
                    <a:pt x="796766" y="7144"/>
                  </a:moveTo>
                  <a:lnTo>
                    <a:pt x="796766" y="103346"/>
                  </a:lnTo>
                  <a:cubicBezTo>
                    <a:pt x="796766" y="484346"/>
                    <a:pt x="488156" y="792956"/>
                    <a:pt x="107156" y="792956"/>
                  </a:cubicBezTo>
                  <a:lnTo>
                    <a:pt x="7144" y="792956"/>
                  </a:lnTo>
                  <a:lnTo>
                    <a:pt x="7144" y="696754"/>
                  </a:lnTo>
                  <a:lnTo>
                    <a:pt x="107156" y="696754"/>
                  </a:lnTo>
                  <a:cubicBezTo>
                    <a:pt x="488156" y="696754"/>
                    <a:pt x="796766" y="388144"/>
                    <a:pt x="796766" y="7144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0" y="6436459"/>
              <a:ext cx="3918404" cy="5967605"/>
            </a:xfrm>
            <a:custGeom>
              <a:avLst/>
              <a:gdLst>
                <a:gd name="connsiteX0" fmla="*/ 2018824 w 2695575"/>
                <a:gd name="connsiteY0" fmla="*/ 2717959 h 4105275"/>
                <a:gd name="connsiteX1" fmla="*/ 1650206 w 2695575"/>
                <a:gd name="connsiteY1" fmla="*/ 2516981 h 4105275"/>
                <a:gd name="connsiteX2" fmla="*/ 1503521 w 2695575"/>
                <a:gd name="connsiteY2" fmla="*/ 2123599 h 4105275"/>
                <a:gd name="connsiteX3" fmla="*/ 1503521 w 2695575"/>
                <a:gd name="connsiteY3" fmla="*/ 1530191 h 4105275"/>
                <a:gd name="connsiteX4" fmla="*/ 2037874 w 2695575"/>
                <a:gd name="connsiteY4" fmla="*/ 1393984 h 4105275"/>
                <a:gd name="connsiteX5" fmla="*/ 2697004 w 2695575"/>
                <a:gd name="connsiteY5" fmla="*/ 460534 h 4105275"/>
                <a:gd name="connsiteX6" fmla="*/ 2665571 w 2695575"/>
                <a:gd name="connsiteY6" fmla="*/ 214789 h 4105275"/>
                <a:gd name="connsiteX7" fmla="*/ 2580799 w 2695575"/>
                <a:gd name="connsiteY7" fmla="*/ 236696 h 4105275"/>
                <a:gd name="connsiteX8" fmla="*/ 2535079 w 2695575"/>
                <a:gd name="connsiteY8" fmla="*/ 12859 h 4105275"/>
                <a:gd name="connsiteX9" fmla="*/ 2206466 w 2695575"/>
                <a:gd name="connsiteY9" fmla="*/ 171926 h 4105275"/>
                <a:gd name="connsiteX10" fmla="*/ 2123599 w 2695575"/>
                <a:gd name="connsiteY10" fmla="*/ 7144 h 4105275"/>
                <a:gd name="connsiteX11" fmla="*/ 2123599 w 2695575"/>
                <a:gd name="connsiteY11" fmla="*/ 7144 h 4105275"/>
                <a:gd name="connsiteX12" fmla="*/ 1472089 w 2695575"/>
                <a:gd name="connsiteY12" fmla="*/ 519589 h 4105275"/>
                <a:gd name="connsiteX13" fmla="*/ 666274 w 2695575"/>
                <a:gd name="connsiteY13" fmla="*/ 724376 h 4105275"/>
                <a:gd name="connsiteX14" fmla="*/ 7144 w 2695575"/>
                <a:gd name="connsiteY14" fmla="*/ 1657826 h 4105275"/>
                <a:gd name="connsiteX15" fmla="*/ 20479 w 2695575"/>
                <a:gd name="connsiteY15" fmla="*/ 1820704 h 4105275"/>
                <a:gd name="connsiteX16" fmla="*/ 20479 w 2695575"/>
                <a:gd name="connsiteY16" fmla="*/ 2827496 h 4105275"/>
                <a:gd name="connsiteX17" fmla="*/ 120491 w 2695575"/>
                <a:gd name="connsiteY17" fmla="*/ 2827496 h 4105275"/>
                <a:gd name="connsiteX18" fmla="*/ 810101 w 2695575"/>
                <a:gd name="connsiteY18" fmla="*/ 2137886 h 4105275"/>
                <a:gd name="connsiteX19" fmla="*/ 810101 w 2695575"/>
                <a:gd name="connsiteY19" fmla="*/ 2123599 h 4105275"/>
                <a:gd name="connsiteX20" fmla="*/ 1268254 w 2695575"/>
                <a:gd name="connsiteY20" fmla="*/ 2123599 h 4105275"/>
                <a:gd name="connsiteX21" fmla="*/ 1268254 w 2695575"/>
                <a:gd name="connsiteY21" fmla="*/ 3402806 h 4105275"/>
                <a:gd name="connsiteX22" fmla="*/ 1693069 w 2695575"/>
                <a:gd name="connsiteY22" fmla="*/ 4091464 h 4105275"/>
                <a:gd name="connsiteX23" fmla="*/ 1707356 w 2695575"/>
                <a:gd name="connsiteY23" fmla="*/ 4099084 h 4105275"/>
                <a:gd name="connsiteX24" fmla="*/ 2504599 w 2695575"/>
                <a:gd name="connsiteY24" fmla="*/ 3578066 h 4105275"/>
                <a:gd name="connsiteX25" fmla="*/ 2504599 w 2695575"/>
                <a:gd name="connsiteY25" fmla="*/ 3578066 h 4105275"/>
                <a:gd name="connsiteX26" fmla="*/ 2651284 w 2695575"/>
                <a:gd name="connsiteY26" fmla="*/ 3079909 h 4105275"/>
                <a:gd name="connsiteX27" fmla="*/ 2633186 w 2695575"/>
                <a:gd name="connsiteY27" fmla="*/ 2805589 h 4105275"/>
                <a:gd name="connsiteX28" fmla="*/ 2018824 w 2695575"/>
                <a:gd name="connsiteY28" fmla="*/ 2717959 h 410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95575" h="4105275">
                  <a:moveTo>
                    <a:pt x="2018824" y="2717959"/>
                  </a:moveTo>
                  <a:cubicBezTo>
                    <a:pt x="1871186" y="2697004"/>
                    <a:pt x="1741646" y="2622709"/>
                    <a:pt x="1650206" y="2516981"/>
                  </a:cubicBezTo>
                  <a:cubicBezTo>
                    <a:pt x="1558766" y="2411254"/>
                    <a:pt x="1503521" y="2273141"/>
                    <a:pt x="1503521" y="2123599"/>
                  </a:cubicBezTo>
                  <a:lnTo>
                    <a:pt x="1503521" y="1530191"/>
                  </a:lnTo>
                  <a:lnTo>
                    <a:pt x="2037874" y="1393984"/>
                  </a:lnTo>
                  <a:cubicBezTo>
                    <a:pt x="2436971" y="1252061"/>
                    <a:pt x="2697004" y="872966"/>
                    <a:pt x="2697004" y="460534"/>
                  </a:cubicBezTo>
                  <a:cubicBezTo>
                    <a:pt x="2697004" y="379571"/>
                    <a:pt x="2686526" y="296704"/>
                    <a:pt x="2665571" y="214789"/>
                  </a:cubicBezTo>
                  <a:lnTo>
                    <a:pt x="2580799" y="236696"/>
                  </a:lnTo>
                  <a:cubicBezTo>
                    <a:pt x="2584609" y="161449"/>
                    <a:pt x="2570321" y="85249"/>
                    <a:pt x="2535079" y="12859"/>
                  </a:cubicBezTo>
                  <a:lnTo>
                    <a:pt x="2206466" y="171926"/>
                  </a:lnTo>
                  <a:cubicBezTo>
                    <a:pt x="2191226" y="113824"/>
                    <a:pt x="2163604" y="57626"/>
                    <a:pt x="2123599" y="7144"/>
                  </a:cubicBezTo>
                  <a:lnTo>
                    <a:pt x="2123599" y="7144"/>
                  </a:lnTo>
                  <a:lnTo>
                    <a:pt x="1472089" y="519589"/>
                  </a:lnTo>
                  <a:lnTo>
                    <a:pt x="666274" y="724376"/>
                  </a:lnTo>
                  <a:cubicBezTo>
                    <a:pt x="267176" y="866299"/>
                    <a:pt x="7144" y="1245394"/>
                    <a:pt x="7144" y="1657826"/>
                  </a:cubicBezTo>
                  <a:cubicBezTo>
                    <a:pt x="7144" y="1711166"/>
                    <a:pt x="11906" y="1765459"/>
                    <a:pt x="20479" y="1820704"/>
                  </a:cubicBezTo>
                  <a:lnTo>
                    <a:pt x="20479" y="2827496"/>
                  </a:lnTo>
                  <a:lnTo>
                    <a:pt x="120491" y="2827496"/>
                  </a:lnTo>
                  <a:cubicBezTo>
                    <a:pt x="501491" y="2827496"/>
                    <a:pt x="810101" y="2518886"/>
                    <a:pt x="810101" y="2137886"/>
                  </a:cubicBezTo>
                  <a:lnTo>
                    <a:pt x="810101" y="2123599"/>
                  </a:lnTo>
                  <a:lnTo>
                    <a:pt x="1268254" y="2123599"/>
                  </a:lnTo>
                  <a:lnTo>
                    <a:pt x="1268254" y="3402806"/>
                  </a:lnTo>
                  <a:cubicBezTo>
                    <a:pt x="1245394" y="3738086"/>
                    <a:pt x="1469231" y="3959066"/>
                    <a:pt x="1693069" y="4091464"/>
                  </a:cubicBezTo>
                  <a:cubicBezTo>
                    <a:pt x="1697831" y="4094321"/>
                    <a:pt x="1702594" y="4097179"/>
                    <a:pt x="1707356" y="4099084"/>
                  </a:cubicBezTo>
                  <a:cubicBezTo>
                    <a:pt x="2175034" y="3927634"/>
                    <a:pt x="2497931" y="3585686"/>
                    <a:pt x="2504599" y="3578066"/>
                  </a:cubicBezTo>
                  <a:cubicBezTo>
                    <a:pt x="2504599" y="3578066"/>
                    <a:pt x="2504599" y="3578066"/>
                    <a:pt x="2504599" y="3578066"/>
                  </a:cubicBezTo>
                  <a:cubicBezTo>
                    <a:pt x="2585561" y="3418999"/>
                    <a:pt x="2637949" y="3246596"/>
                    <a:pt x="2651284" y="3079909"/>
                  </a:cubicBezTo>
                  <a:lnTo>
                    <a:pt x="2633186" y="2805589"/>
                  </a:lnTo>
                  <a:lnTo>
                    <a:pt x="2018824" y="2717959"/>
                  </a:lnTo>
                  <a:close/>
                </a:path>
              </a:pathLst>
            </a:custGeom>
            <a:solidFill>
              <a:srgbClr val="050C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241848" y="10673151"/>
              <a:ext cx="1495363" cy="263073"/>
            </a:xfrm>
            <a:custGeom>
              <a:avLst/>
              <a:gdLst>
                <a:gd name="connsiteX0" fmla="*/ 1021427 w 1028700"/>
                <a:gd name="connsiteY0" fmla="*/ 124417 h 180975"/>
                <a:gd name="connsiteX1" fmla="*/ 610899 w 1028700"/>
                <a:gd name="connsiteY1" fmla="*/ 104414 h 180975"/>
                <a:gd name="connsiteX2" fmla="*/ 216564 w 1028700"/>
                <a:gd name="connsiteY2" fmla="*/ 48217 h 180975"/>
                <a:gd name="connsiteX3" fmla="*/ 7967 w 1028700"/>
                <a:gd name="connsiteY3" fmla="*/ 177757 h 180975"/>
                <a:gd name="connsiteX4" fmla="*/ 216564 w 1028700"/>
                <a:gd name="connsiteY4" fmla="*/ 16785 h 180975"/>
                <a:gd name="connsiteX5" fmla="*/ 610899 w 1028700"/>
                <a:gd name="connsiteY5" fmla="*/ 72982 h 180975"/>
                <a:gd name="connsiteX6" fmla="*/ 1021427 w 1028700"/>
                <a:gd name="connsiteY6" fmla="*/ 1244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700" h="180975">
                  <a:moveTo>
                    <a:pt x="1021427" y="124417"/>
                  </a:moveTo>
                  <a:cubicBezTo>
                    <a:pt x="1007139" y="70124"/>
                    <a:pt x="901412" y="87270"/>
                    <a:pt x="610899" y="104414"/>
                  </a:cubicBezTo>
                  <a:cubicBezTo>
                    <a:pt x="451832" y="113939"/>
                    <a:pt x="316577" y="84412"/>
                    <a:pt x="216564" y="48217"/>
                  </a:cubicBezTo>
                  <a:cubicBezTo>
                    <a:pt x="117504" y="12974"/>
                    <a:pt x="18444" y="82507"/>
                    <a:pt x="7967" y="177757"/>
                  </a:cubicBezTo>
                  <a:cubicBezTo>
                    <a:pt x="-3463" y="67267"/>
                    <a:pt x="106074" y="-23220"/>
                    <a:pt x="216564" y="16785"/>
                  </a:cubicBezTo>
                  <a:cubicBezTo>
                    <a:pt x="317529" y="52980"/>
                    <a:pt x="451832" y="82507"/>
                    <a:pt x="610899" y="72982"/>
                  </a:cubicBezTo>
                  <a:cubicBezTo>
                    <a:pt x="948085" y="52980"/>
                    <a:pt x="1036667" y="32977"/>
                    <a:pt x="1021427" y="124417"/>
                  </a:cubicBezTo>
                  <a:close/>
                </a:path>
              </a:pathLst>
            </a:custGeom>
            <a:solidFill>
              <a:srgbClr val="D109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2244429" y="10719326"/>
              <a:ext cx="1481517" cy="969217"/>
            </a:xfrm>
            <a:custGeom>
              <a:avLst/>
              <a:gdLst>
                <a:gd name="connsiteX0" fmla="*/ 1019651 w 1019175"/>
                <a:gd name="connsiteY0" fmla="*/ 92652 h 666750"/>
                <a:gd name="connsiteX1" fmla="*/ 1014889 w 1019175"/>
                <a:gd name="connsiteY1" fmla="*/ 115512 h 666750"/>
                <a:gd name="connsiteX2" fmla="*/ 460534 w 1019175"/>
                <a:gd name="connsiteY2" fmla="*/ 659389 h 666750"/>
                <a:gd name="connsiteX3" fmla="*/ 10954 w 1019175"/>
                <a:gd name="connsiteY3" fmla="*/ 169804 h 666750"/>
                <a:gd name="connsiteX4" fmla="*/ 7144 w 1019175"/>
                <a:gd name="connsiteY4" fmla="*/ 145992 h 666750"/>
                <a:gd name="connsiteX5" fmla="*/ 215741 w 1019175"/>
                <a:gd name="connsiteY5" fmla="*/ 16452 h 666750"/>
                <a:gd name="connsiteX6" fmla="*/ 610076 w 1019175"/>
                <a:gd name="connsiteY6" fmla="*/ 72649 h 666750"/>
                <a:gd name="connsiteX7" fmla="*/ 1019651 w 1019175"/>
                <a:gd name="connsiteY7" fmla="*/ 9265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9175" h="666750">
                  <a:moveTo>
                    <a:pt x="1019651" y="92652"/>
                  </a:moveTo>
                  <a:cubicBezTo>
                    <a:pt x="1018699" y="99319"/>
                    <a:pt x="1016794" y="106939"/>
                    <a:pt x="1014889" y="115512"/>
                  </a:cubicBezTo>
                  <a:cubicBezTo>
                    <a:pt x="982504" y="232669"/>
                    <a:pt x="897731" y="712729"/>
                    <a:pt x="460534" y="659389"/>
                  </a:cubicBezTo>
                  <a:cubicBezTo>
                    <a:pt x="166211" y="623194"/>
                    <a:pt x="61436" y="361257"/>
                    <a:pt x="10954" y="169804"/>
                  </a:cubicBezTo>
                  <a:cubicBezTo>
                    <a:pt x="9049" y="162184"/>
                    <a:pt x="7144" y="153612"/>
                    <a:pt x="7144" y="145992"/>
                  </a:cubicBezTo>
                  <a:cubicBezTo>
                    <a:pt x="17621" y="50742"/>
                    <a:pt x="116681" y="-18791"/>
                    <a:pt x="215741" y="16452"/>
                  </a:cubicBezTo>
                  <a:cubicBezTo>
                    <a:pt x="316706" y="52647"/>
                    <a:pt x="451009" y="82174"/>
                    <a:pt x="610076" y="72649"/>
                  </a:cubicBezTo>
                  <a:cubicBezTo>
                    <a:pt x="899636" y="55504"/>
                    <a:pt x="1005364" y="38359"/>
                    <a:pt x="1019651" y="92652"/>
                  </a:cubicBezTo>
                  <a:close/>
                </a:path>
              </a:pathLst>
            </a:custGeom>
            <a:solidFill>
              <a:srgbClr val="F40F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2470118" y="11627305"/>
              <a:ext cx="1176906" cy="830757"/>
            </a:xfrm>
            <a:custGeom>
              <a:avLst/>
              <a:gdLst>
                <a:gd name="connsiteX0" fmla="*/ 805339 w 809625"/>
                <a:gd name="connsiteY0" fmla="*/ 7144 h 571500"/>
                <a:gd name="connsiteX1" fmla="*/ 794861 w 809625"/>
                <a:gd name="connsiteY1" fmla="*/ 28099 h 571500"/>
                <a:gd name="connsiteX2" fmla="*/ 784384 w 809625"/>
                <a:gd name="connsiteY2" fmla="*/ 46196 h 571500"/>
                <a:gd name="connsiteX3" fmla="*/ 760571 w 809625"/>
                <a:gd name="connsiteY3" fmla="*/ 88106 h 571500"/>
                <a:gd name="connsiteX4" fmla="*/ 750094 w 809625"/>
                <a:gd name="connsiteY4" fmla="*/ 105251 h 571500"/>
                <a:gd name="connsiteX5" fmla="*/ 683419 w 809625"/>
                <a:gd name="connsiteY5" fmla="*/ 203359 h 571500"/>
                <a:gd name="connsiteX6" fmla="*/ 670084 w 809625"/>
                <a:gd name="connsiteY6" fmla="*/ 221456 h 571500"/>
                <a:gd name="connsiteX7" fmla="*/ 656749 w 809625"/>
                <a:gd name="connsiteY7" fmla="*/ 237649 h 571500"/>
                <a:gd name="connsiteX8" fmla="*/ 596741 w 809625"/>
                <a:gd name="connsiteY8" fmla="*/ 308134 h 571500"/>
                <a:gd name="connsiteX9" fmla="*/ 585311 w 809625"/>
                <a:gd name="connsiteY9" fmla="*/ 319564 h 571500"/>
                <a:gd name="connsiteX10" fmla="*/ 500539 w 809625"/>
                <a:gd name="connsiteY10" fmla="*/ 401479 h 571500"/>
                <a:gd name="connsiteX11" fmla="*/ 483394 w 809625"/>
                <a:gd name="connsiteY11" fmla="*/ 415766 h 571500"/>
                <a:gd name="connsiteX12" fmla="*/ 468154 w 809625"/>
                <a:gd name="connsiteY12" fmla="*/ 428149 h 571500"/>
                <a:gd name="connsiteX13" fmla="*/ 466249 w 809625"/>
                <a:gd name="connsiteY13" fmla="*/ 430054 h 571500"/>
                <a:gd name="connsiteX14" fmla="*/ 449104 w 809625"/>
                <a:gd name="connsiteY14" fmla="*/ 443389 h 571500"/>
                <a:gd name="connsiteX15" fmla="*/ 393859 w 809625"/>
                <a:gd name="connsiteY15" fmla="*/ 482441 h 571500"/>
                <a:gd name="connsiteX16" fmla="*/ 377666 w 809625"/>
                <a:gd name="connsiteY16" fmla="*/ 492919 h 571500"/>
                <a:gd name="connsiteX17" fmla="*/ 359569 w 809625"/>
                <a:gd name="connsiteY17" fmla="*/ 504349 h 571500"/>
                <a:gd name="connsiteX18" fmla="*/ 322421 w 809625"/>
                <a:gd name="connsiteY18" fmla="*/ 525304 h 571500"/>
                <a:gd name="connsiteX19" fmla="*/ 7144 w 809625"/>
                <a:gd name="connsiteY19" fmla="*/ 525304 h 571500"/>
                <a:gd name="connsiteX20" fmla="*/ 805339 w 809625"/>
                <a:gd name="connsiteY20" fmla="*/ 714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09625" h="571500">
                  <a:moveTo>
                    <a:pt x="805339" y="7144"/>
                  </a:moveTo>
                  <a:cubicBezTo>
                    <a:pt x="801529" y="13811"/>
                    <a:pt x="797719" y="20479"/>
                    <a:pt x="794861" y="28099"/>
                  </a:cubicBezTo>
                  <a:cubicBezTo>
                    <a:pt x="792004" y="33814"/>
                    <a:pt x="788194" y="40481"/>
                    <a:pt x="784384" y="46196"/>
                  </a:cubicBezTo>
                  <a:cubicBezTo>
                    <a:pt x="776764" y="60484"/>
                    <a:pt x="768191" y="74771"/>
                    <a:pt x="760571" y="88106"/>
                  </a:cubicBezTo>
                  <a:cubicBezTo>
                    <a:pt x="756761" y="93821"/>
                    <a:pt x="753904" y="99536"/>
                    <a:pt x="750094" y="105251"/>
                  </a:cubicBezTo>
                  <a:cubicBezTo>
                    <a:pt x="729139" y="138589"/>
                    <a:pt x="707231" y="171926"/>
                    <a:pt x="683419" y="203359"/>
                  </a:cubicBezTo>
                  <a:cubicBezTo>
                    <a:pt x="678656" y="209074"/>
                    <a:pt x="673894" y="215741"/>
                    <a:pt x="670084" y="221456"/>
                  </a:cubicBezTo>
                  <a:cubicBezTo>
                    <a:pt x="666274" y="227171"/>
                    <a:pt x="661511" y="232886"/>
                    <a:pt x="656749" y="237649"/>
                  </a:cubicBezTo>
                  <a:cubicBezTo>
                    <a:pt x="637699" y="262414"/>
                    <a:pt x="617696" y="286226"/>
                    <a:pt x="596741" y="308134"/>
                  </a:cubicBezTo>
                  <a:cubicBezTo>
                    <a:pt x="592931" y="311944"/>
                    <a:pt x="589121" y="315754"/>
                    <a:pt x="585311" y="319564"/>
                  </a:cubicBezTo>
                  <a:cubicBezTo>
                    <a:pt x="557689" y="349091"/>
                    <a:pt x="530066" y="375761"/>
                    <a:pt x="500539" y="401479"/>
                  </a:cubicBezTo>
                  <a:cubicBezTo>
                    <a:pt x="494824" y="406241"/>
                    <a:pt x="489109" y="411004"/>
                    <a:pt x="483394" y="415766"/>
                  </a:cubicBezTo>
                  <a:cubicBezTo>
                    <a:pt x="478631" y="419576"/>
                    <a:pt x="472916" y="424339"/>
                    <a:pt x="468154" y="428149"/>
                  </a:cubicBezTo>
                  <a:cubicBezTo>
                    <a:pt x="467201" y="429101"/>
                    <a:pt x="467201" y="429101"/>
                    <a:pt x="466249" y="430054"/>
                  </a:cubicBezTo>
                  <a:cubicBezTo>
                    <a:pt x="460534" y="434816"/>
                    <a:pt x="454819" y="439579"/>
                    <a:pt x="449104" y="443389"/>
                  </a:cubicBezTo>
                  <a:cubicBezTo>
                    <a:pt x="431006" y="457676"/>
                    <a:pt x="412909" y="470059"/>
                    <a:pt x="393859" y="482441"/>
                  </a:cubicBezTo>
                  <a:cubicBezTo>
                    <a:pt x="388144" y="486251"/>
                    <a:pt x="382429" y="490061"/>
                    <a:pt x="377666" y="492919"/>
                  </a:cubicBezTo>
                  <a:cubicBezTo>
                    <a:pt x="371951" y="496729"/>
                    <a:pt x="365284" y="500539"/>
                    <a:pt x="359569" y="504349"/>
                  </a:cubicBezTo>
                  <a:cubicBezTo>
                    <a:pt x="347186" y="511969"/>
                    <a:pt x="334804" y="518636"/>
                    <a:pt x="322421" y="525304"/>
                  </a:cubicBezTo>
                  <a:cubicBezTo>
                    <a:pt x="224314" y="578644"/>
                    <a:pt x="105251" y="577691"/>
                    <a:pt x="7144" y="525304"/>
                  </a:cubicBezTo>
                  <a:cubicBezTo>
                    <a:pt x="474821" y="357664"/>
                    <a:pt x="798671" y="14764"/>
                    <a:pt x="805339" y="7144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848435" y="12386063"/>
              <a:ext cx="1093830" cy="152305"/>
            </a:xfrm>
            <a:custGeom>
              <a:avLst/>
              <a:gdLst>
                <a:gd name="connsiteX0" fmla="*/ 750094 w 752475"/>
                <a:gd name="connsiteY0" fmla="*/ 7144 h 104775"/>
                <a:gd name="connsiteX1" fmla="*/ 402431 w 752475"/>
                <a:gd name="connsiteY1" fmla="*/ 99536 h 104775"/>
                <a:gd name="connsiteX2" fmla="*/ 7144 w 752475"/>
                <a:gd name="connsiteY2" fmla="*/ 99536 h 104775"/>
                <a:gd name="connsiteX3" fmla="*/ 434816 w 752475"/>
                <a:gd name="connsiteY3" fmla="*/ 7144 h 104775"/>
                <a:gd name="connsiteX4" fmla="*/ 750094 w 7524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475" h="104775">
                  <a:moveTo>
                    <a:pt x="750094" y="7144"/>
                  </a:moveTo>
                  <a:cubicBezTo>
                    <a:pt x="641509" y="65246"/>
                    <a:pt x="524351" y="99536"/>
                    <a:pt x="402431" y="99536"/>
                  </a:cubicBezTo>
                  <a:lnTo>
                    <a:pt x="7144" y="99536"/>
                  </a:lnTo>
                  <a:cubicBezTo>
                    <a:pt x="158591" y="90011"/>
                    <a:pt x="302419" y="55721"/>
                    <a:pt x="434816" y="7144"/>
                  </a:cubicBezTo>
                  <a:cubicBezTo>
                    <a:pt x="532924" y="58579"/>
                    <a:pt x="651986" y="59531"/>
                    <a:pt x="750094" y="7144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2928419" y="12355602"/>
              <a:ext cx="69230" cy="41538"/>
            </a:xfrm>
            <a:custGeom>
              <a:avLst/>
              <a:gdLst>
                <a:gd name="connsiteX0" fmla="*/ 7144 w 47625"/>
                <a:gd name="connsiteY0" fmla="*/ 28099 h 28575"/>
                <a:gd name="connsiteX1" fmla="*/ 44291 w 47625"/>
                <a:gd name="connsiteY1" fmla="*/ 7144 h 28575"/>
                <a:gd name="connsiteX2" fmla="*/ 7144 w 47625"/>
                <a:gd name="connsiteY2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7144" y="28099"/>
                  </a:moveTo>
                  <a:cubicBezTo>
                    <a:pt x="19526" y="21431"/>
                    <a:pt x="31909" y="13811"/>
                    <a:pt x="44291" y="7144"/>
                  </a:cubicBezTo>
                  <a:cubicBezTo>
                    <a:pt x="32861" y="13811"/>
                    <a:pt x="20479" y="21431"/>
                    <a:pt x="7144" y="28099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990550" y="8832012"/>
              <a:ext cx="858449" cy="1287673"/>
            </a:xfrm>
            <a:custGeom>
              <a:avLst/>
              <a:gdLst>
                <a:gd name="connsiteX0" fmla="*/ 572540 w 590550"/>
                <a:gd name="connsiteY0" fmla="*/ 384194 h 885825"/>
                <a:gd name="connsiteX1" fmla="*/ 359180 w 590550"/>
                <a:gd name="connsiteY1" fmla="*/ 42246 h 885825"/>
                <a:gd name="connsiteX2" fmla="*/ 68668 w 590550"/>
                <a:gd name="connsiteY2" fmla="*/ 76536 h 885825"/>
                <a:gd name="connsiteX3" fmla="*/ 17233 w 590550"/>
                <a:gd name="connsiteY3" fmla="*/ 367049 h 885825"/>
                <a:gd name="connsiteX4" fmla="*/ 144868 w 590550"/>
                <a:gd name="connsiteY4" fmla="*/ 640416 h 885825"/>
                <a:gd name="connsiteX5" fmla="*/ 289648 w 590550"/>
                <a:gd name="connsiteY5" fmla="*/ 870921 h 885825"/>
                <a:gd name="connsiteX6" fmla="*/ 468718 w 590550"/>
                <a:gd name="connsiteY6" fmla="*/ 785196 h 885825"/>
                <a:gd name="connsiteX7" fmla="*/ 572540 w 590550"/>
                <a:gd name="connsiteY7" fmla="*/ 384194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550" h="885825">
                  <a:moveTo>
                    <a:pt x="572540" y="384194"/>
                  </a:moveTo>
                  <a:cubicBezTo>
                    <a:pt x="572540" y="384194"/>
                    <a:pt x="503960" y="93681"/>
                    <a:pt x="359180" y="42246"/>
                  </a:cubicBezTo>
                  <a:cubicBezTo>
                    <a:pt x="213448" y="-9189"/>
                    <a:pt x="119150" y="-9189"/>
                    <a:pt x="68668" y="76536"/>
                  </a:cubicBezTo>
                  <a:cubicBezTo>
                    <a:pt x="17233" y="162261"/>
                    <a:pt x="-8485" y="272751"/>
                    <a:pt x="17233" y="367049"/>
                  </a:cubicBezTo>
                  <a:cubicBezTo>
                    <a:pt x="42950" y="461346"/>
                    <a:pt x="120103" y="563264"/>
                    <a:pt x="144868" y="640416"/>
                  </a:cubicBezTo>
                  <a:cubicBezTo>
                    <a:pt x="170585" y="717568"/>
                    <a:pt x="230593" y="853776"/>
                    <a:pt x="289648" y="870921"/>
                  </a:cubicBezTo>
                  <a:cubicBezTo>
                    <a:pt x="348703" y="888066"/>
                    <a:pt x="409663" y="896639"/>
                    <a:pt x="468718" y="785196"/>
                  </a:cubicBezTo>
                  <a:cubicBezTo>
                    <a:pt x="529678" y="673754"/>
                    <a:pt x="631595" y="606126"/>
                    <a:pt x="572540" y="384194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133872" y="8956656"/>
              <a:ext cx="567684" cy="844603"/>
            </a:xfrm>
            <a:custGeom>
              <a:avLst/>
              <a:gdLst>
                <a:gd name="connsiteX0" fmla="*/ 379648 w 390525"/>
                <a:gd name="connsiteY0" fmla="*/ 254633 h 581025"/>
                <a:gd name="connsiteX1" fmla="*/ 238678 w 390525"/>
                <a:gd name="connsiteY1" fmla="*/ 29843 h 581025"/>
                <a:gd name="connsiteX2" fmla="*/ 47226 w 390525"/>
                <a:gd name="connsiteY2" fmla="*/ 52703 h 581025"/>
                <a:gd name="connsiteX3" fmla="*/ 13888 w 390525"/>
                <a:gd name="connsiteY3" fmla="*/ 244155 h 581025"/>
                <a:gd name="connsiteX4" fmla="*/ 98661 w 390525"/>
                <a:gd name="connsiteY4" fmla="*/ 424178 h 581025"/>
                <a:gd name="connsiteX5" fmla="*/ 193911 w 390525"/>
                <a:gd name="connsiteY5" fmla="*/ 575625 h 581025"/>
                <a:gd name="connsiteX6" fmla="*/ 312021 w 390525"/>
                <a:gd name="connsiteY6" fmla="*/ 519428 h 581025"/>
                <a:gd name="connsiteX7" fmla="*/ 379648 w 390525"/>
                <a:gd name="connsiteY7" fmla="*/ 25463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525" h="581025">
                  <a:moveTo>
                    <a:pt x="379648" y="254633"/>
                  </a:moveTo>
                  <a:cubicBezTo>
                    <a:pt x="379648" y="254633"/>
                    <a:pt x="334881" y="63180"/>
                    <a:pt x="238678" y="29843"/>
                  </a:cubicBezTo>
                  <a:cubicBezTo>
                    <a:pt x="142476" y="-3495"/>
                    <a:pt x="81516" y="-3495"/>
                    <a:pt x="47226" y="52703"/>
                  </a:cubicBezTo>
                  <a:cubicBezTo>
                    <a:pt x="13888" y="108900"/>
                    <a:pt x="-3257" y="182243"/>
                    <a:pt x="13888" y="244155"/>
                  </a:cubicBezTo>
                  <a:cubicBezTo>
                    <a:pt x="31033" y="306068"/>
                    <a:pt x="81516" y="373695"/>
                    <a:pt x="98661" y="424178"/>
                  </a:cubicBezTo>
                  <a:cubicBezTo>
                    <a:pt x="115806" y="474660"/>
                    <a:pt x="154858" y="565148"/>
                    <a:pt x="193911" y="575625"/>
                  </a:cubicBezTo>
                  <a:cubicBezTo>
                    <a:pt x="232963" y="587055"/>
                    <a:pt x="272968" y="592770"/>
                    <a:pt x="312021" y="519428"/>
                  </a:cubicBezTo>
                  <a:cubicBezTo>
                    <a:pt x="352026" y="446085"/>
                    <a:pt x="419653" y="400365"/>
                    <a:pt x="379648" y="254633"/>
                  </a:cubicBezTo>
                  <a:close/>
                </a:path>
              </a:pathLst>
            </a:custGeom>
            <a:solidFill>
              <a:srgbClr val="F4A9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277951" y="7592143"/>
            <a:ext cx="2081813" cy="3822290"/>
            <a:chOff x="4371168" y="10123281"/>
            <a:chExt cx="2776112" cy="5097049"/>
          </a:xfrm>
        </p:grpSpPr>
        <p:sp>
          <p:nvSpPr>
            <p:cNvPr id="19" name="Freeform: Shape 18"/>
            <p:cNvSpPr/>
            <p:nvPr/>
          </p:nvSpPr>
          <p:spPr>
            <a:xfrm>
              <a:off x="4423782" y="12880364"/>
              <a:ext cx="2118431" cy="2339966"/>
            </a:xfrm>
            <a:custGeom>
              <a:avLst/>
              <a:gdLst>
                <a:gd name="connsiteX0" fmla="*/ 330041 w 1457325"/>
                <a:gd name="connsiteY0" fmla="*/ 7144 h 1609725"/>
                <a:gd name="connsiteX1" fmla="*/ 7144 w 1457325"/>
                <a:gd name="connsiteY1" fmla="*/ 1612106 h 1609725"/>
                <a:gd name="connsiteX2" fmla="*/ 1208246 w 1457325"/>
                <a:gd name="connsiteY2" fmla="*/ 1612106 h 1609725"/>
                <a:gd name="connsiteX3" fmla="*/ 1453039 w 1457325"/>
                <a:gd name="connsiteY3" fmla="*/ 151924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1609725">
                  <a:moveTo>
                    <a:pt x="330041" y="7144"/>
                  </a:moveTo>
                  <a:cubicBezTo>
                    <a:pt x="330041" y="7144"/>
                    <a:pt x="397669" y="1155859"/>
                    <a:pt x="7144" y="1612106"/>
                  </a:cubicBezTo>
                  <a:lnTo>
                    <a:pt x="1208246" y="1612106"/>
                  </a:lnTo>
                  <a:lnTo>
                    <a:pt x="1453039" y="151924"/>
                  </a:lnTo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742239" y="11414964"/>
              <a:ext cx="2284582" cy="2215352"/>
            </a:xfrm>
            <a:custGeom>
              <a:avLst/>
              <a:gdLst>
                <a:gd name="connsiteX0" fmla="*/ 1566386 w 1571625"/>
                <a:gd name="connsiteY0" fmla="*/ 247517 h 1524000"/>
                <a:gd name="connsiteX1" fmla="*/ 1522571 w 1571625"/>
                <a:gd name="connsiteY1" fmla="*/ 506597 h 1524000"/>
                <a:gd name="connsiteX2" fmla="*/ 1079659 w 1571625"/>
                <a:gd name="connsiteY2" fmla="*/ 1347654 h 1524000"/>
                <a:gd name="connsiteX3" fmla="*/ 347186 w 1571625"/>
                <a:gd name="connsiteY3" fmla="*/ 1400994 h 1524000"/>
                <a:gd name="connsiteX4" fmla="*/ 7144 w 1571625"/>
                <a:gd name="connsiteY4" fmla="*/ 594227 h 1524000"/>
                <a:gd name="connsiteX5" fmla="*/ 1566386 w 1571625"/>
                <a:gd name="connsiteY5" fmla="*/ 247517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1625" h="1524000">
                  <a:moveTo>
                    <a:pt x="1566386" y="247517"/>
                  </a:moveTo>
                  <a:cubicBezTo>
                    <a:pt x="1567339" y="316097"/>
                    <a:pt x="1554004" y="401822"/>
                    <a:pt x="1522571" y="506597"/>
                  </a:cubicBezTo>
                  <a:cubicBezTo>
                    <a:pt x="1394936" y="933317"/>
                    <a:pt x="1238726" y="1196206"/>
                    <a:pt x="1079659" y="1347654"/>
                  </a:cubicBezTo>
                  <a:cubicBezTo>
                    <a:pt x="801529" y="1612449"/>
                    <a:pt x="512921" y="1537202"/>
                    <a:pt x="347186" y="1400994"/>
                  </a:cubicBezTo>
                  <a:cubicBezTo>
                    <a:pt x="86201" y="1186681"/>
                    <a:pt x="7144" y="594227"/>
                    <a:pt x="7144" y="594227"/>
                  </a:cubicBezTo>
                  <a:cubicBezTo>
                    <a:pt x="7144" y="594227"/>
                    <a:pt x="1554004" y="-450666"/>
                    <a:pt x="1566386" y="247517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5249001" y="11764381"/>
              <a:ext cx="1772282" cy="1619976"/>
            </a:xfrm>
            <a:custGeom>
              <a:avLst/>
              <a:gdLst>
                <a:gd name="connsiteX0" fmla="*/ 1217771 w 1219200"/>
                <a:gd name="connsiteY0" fmla="*/ 7144 h 1114425"/>
                <a:gd name="connsiteX1" fmla="*/ 1173956 w 1219200"/>
                <a:gd name="connsiteY1" fmla="*/ 266224 h 1114425"/>
                <a:gd name="connsiteX2" fmla="*/ 731044 w 1219200"/>
                <a:gd name="connsiteY2" fmla="*/ 1107281 h 1114425"/>
                <a:gd name="connsiteX3" fmla="*/ 7144 w 1219200"/>
                <a:gd name="connsiteY3" fmla="*/ 334804 h 1114425"/>
                <a:gd name="connsiteX4" fmla="*/ 1217771 w 1219200"/>
                <a:gd name="connsiteY4" fmla="*/ 7144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" h="1114425">
                  <a:moveTo>
                    <a:pt x="1217771" y="7144"/>
                  </a:moveTo>
                  <a:cubicBezTo>
                    <a:pt x="1218724" y="75724"/>
                    <a:pt x="1205389" y="161449"/>
                    <a:pt x="1173956" y="266224"/>
                  </a:cubicBezTo>
                  <a:cubicBezTo>
                    <a:pt x="1046321" y="692944"/>
                    <a:pt x="890111" y="955834"/>
                    <a:pt x="731044" y="1107281"/>
                  </a:cubicBezTo>
                  <a:cubicBezTo>
                    <a:pt x="709136" y="430054"/>
                    <a:pt x="7144" y="334804"/>
                    <a:pt x="7144" y="334804"/>
                  </a:cubicBezTo>
                  <a:lnTo>
                    <a:pt x="1217771" y="7144"/>
                  </a:lnTo>
                  <a:close/>
                </a:path>
              </a:pathLst>
            </a:custGeom>
            <a:solidFill>
              <a:srgbClr val="F9B3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516549" y="10363170"/>
              <a:ext cx="2630731" cy="1924587"/>
            </a:xfrm>
            <a:custGeom>
              <a:avLst/>
              <a:gdLst>
                <a:gd name="connsiteX0" fmla="*/ 1761649 w 1809750"/>
                <a:gd name="connsiteY0" fmla="*/ 1135856 h 1323975"/>
                <a:gd name="connsiteX1" fmla="*/ 1648301 w 1809750"/>
                <a:gd name="connsiteY1" fmla="*/ 1234917 h 1323975"/>
                <a:gd name="connsiteX2" fmla="*/ 784384 w 1809750"/>
                <a:gd name="connsiteY2" fmla="*/ 1282542 h 1323975"/>
                <a:gd name="connsiteX3" fmla="*/ 443389 w 1809750"/>
                <a:gd name="connsiteY3" fmla="*/ 1301592 h 1323975"/>
                <a:gd name="connsiteX4" fmla="*/ 10001 w 1809750"/>
                <a:gd name="connsiteY4" fmla="*/ 1325404 h 1323975"/>
                <a:gd name="connsiteX5" fmla="*/ 7144 w 1809750"/>
                <a:gd name="connsiteY5" fmla="*/ 1325404 h 1323975"/>
                <a:gd name="connsiteX6" fmla="*/ 7144 w 1809750"/>
                <a:gd name="connsiteY6" fmla="*/ 7144 h 1323975"/>
                <a:gd name="connsiteX7" fmla="*/ 10001 w 1809750"/>
                <a:gd name="connsiteY7" fmla="*/ 7144 h 1323975"/>
                <a:gd name="connsiteX8" fmla="*/ 1648301 w 1809750"/>
                <a:gd name="connsiteY8" fmla="*/ 98584 h 1323975"/>
                <a:gd name="connsiteX9" fmla="*/ 1761649 w 1809750"/>
                <a:gd name="connsiteY9" fmla="*/ 197644 h 1323975"/>
                <a:gd name="connsiteX10" fmla="*/ 1761649 w 1809750"/>
                <a:gd name="connsiteY10" fmla="*/ 113585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0" h="1323975">
                  <a:moveTo>
                    <a:pt x="1761649" y="1135856"/>
                  </a:moveTo>
                  <a:cubicBezTo>
                    <a:pt x="1751171" y="1191101"/>
                    <a:pt x="1704499" y="1232059"/>
                    <a:pt x="1648301" y="1234917"/>
                  </a:cubicBezTo>
                  <a:lnTo>
                    <a:pt x="784384" y="1282542"/>
                  </a:lnTo>
                  <a:lnTo>
                    <a:pt x="443389" y="1301592"/>
                  </a:lnTo>
                  <a:lnTo>
                    <a:pt x="10001" y="1325404"/>
                  </a:lnTo>
                  <a:cubicBezTo>
                    <a:pt x="9049" y="1325404"/>
                    <a:pt x="8096" y="1325404"/>
                    <a:pt x="7144" y="1325404"/>
                  </a:cubicBez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lnTo>
                    <a:pt x="1648301" y="98584"/>
                  </a:lnTo>
                  <a:cubicBezTo>
                    <a:pt x="1704499" y="101441"/>
                    <a:pt x="1751171" y="142399"/>
                    <a:pt x="1761649" y="197644"/>
                  </a:cubicBezTo>
                  <a:cubicBezTo>
                    <a:pt x="1819751" y="511016"/>
                    <a:pt x="1819751" y="823436"/>
                    <a:pt x="1761649" y="1135856"/>
                  </a:cubicBezTo>
                  <a:close/>
                </a:path>
              </a:pathLst>
            </a:custGeom>
            <a:solidFill>
              <a:srgbClr val="389F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371168" y="10364554"/>
              <a:ext cx="304611" cy="1924587"/>
            </a:xfrm>
            <a:custGeom>
              <a:avLst/>
              <a:gdLst>
                <a:gd name="connsiteX0" fmla="*/ 207169 w 209550"/>
                <a:gd name="connsiteY0" fmla="*/ 666274 h 1323975"/>
                <a:gd name="connsiteX1" fmla="*/ 107156 w 209550"/>
                <a:gd name="connsiteY1" fmla="*/ 1325404 h 1323975"/>
                <a:gd name="connsiteX2" fmla="*/ 7144 w 209550"/>
                <a:gd name="connsiteY2" fmla="*/ 666274 h 1323975"/>
                <a:gd name="connsiteX3" fmla="*/ 107156 w 209550"/>
                <a:gd name="connsiteY3" fmla="*/ 7144 h 1323975"/>
                <a:gd name="connsiteX4" fmla="*/ 207169 w 209550"/>
                <a:gd name="connsiteY4" fmla="*/ 666274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1323975">
                  <a:moveTo>
                    <a:pt x="207169" y="666274"/>
                  </a:moveTo>
                  <a:cubicBezTo>
                    <a:pt x="207169" y="1030301"/>
                    <a:pt x="162392" y="1325404"/>
                    <a:pt x="107156" y="1325404"/>
                  </a:cubicBezTo>
                  <a:cubicBezTo>
                    <a:pt x="51921" y="1325404"/>
                    <a:pt x="7144" y="1030301"/>
                    <a:pt x="7144" y="666274"/>
                  </a:cubicBezTo>
                  <a:cubicBezTo>
                    <a:pt x="7144" y="302246"/>
                    <a:pt x="51921" y="7144"/>
                    <a:pt x="107156" y="7144"/>
                  </a:cubicBezTo>
                  <a:cubicBezTo>
                    <a:pt x="162392" y="7144"/>
                    <a:pt x="207169" y="302246"/>
                    <a:pt x="207169" y="666274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4927775" y="10433784"/>
              <a:ext cx="2146122" cy="484608"/>
            </a:xfrm>
            <a:custGeom>
              <a:avLst/>
              <a:gdLst>
                <a:gd name="connsiteX0" fmla="*/ 1471136 w 1476375"/>
                <a:gd name="connsiteY0" fmla="*/ 226219 h 333375"/>
                <a:gd name="connsiteX1" fmla="*/ 1441609 w 1476375"/>
                <a:gd name="connsiteY1" fmla="*/ 285274 h 333375"/>
                <a:gd name="connsiteX2" fmla="*/ 1121569 w 1476375"/>
                <a:gd name="connsiteY2" fmla="*/ 254794 h 333375"/>
                <a:gd name="connsiteX3" fmla="*/ 1097756 w 1476375"/>
                <a:gd name="connsiteY3" fmla="*/ 285274 h 333375"/>
                <a:gd name="connsiteX4" fmla="*/ 806291 w 1476375"/>
                <a:gd name="connsiteY4" fmla="*/ 280511 h 333375"/>
                <a:gd name="connsiteX5" fmla="*/ 800576 w 1476375"/>
                <a:gd name="connsiteY5" fmla="*/ 285274 h 333375"/>
                <a:gd name="connsiteX6" fmla="*/ 508159 w 1476375"/>
                <a:gd name="connsiteY6" fmla="*/ 280511 h 333375"/>
                <a:gd name="connsiteX7" fmla="*/ 502444 w 1476375"/>
                <a:gd name="connsiteY7" fmla="*/ 285274 h 333375"/>
                <a:gd name="connsiteX8" fmla="*/ 161449 w 1476375"/>
                <a:gd name="connsiteY8" fmla="*/ 230029 h 333375"/>
                <a:gd name="connsiteX9" fmla="*/ 21431 w 1476375"/>
                <a:gd name="connsiteY9" fmla="*/ 35719 h 333375"/>
                <a:gd name="connsiteX10" fmla="*/ 7144 w 1476375"/>
                <a:gd name="connsiteY10" fmla="*/ 7144 h 333375"/>
                <a:gd name="connsiteX11" fmla="*/ 133826 w 1476375"/>
                <a:gd name="connsiteY11" fmla="*/ 182404 h 333375"/>
                <a:gd name="connsiteX12" fmla="*/ 474821 w 1476375"/>
                <a:gd name="connsiteY12" fmla="*/ 237649 h 333375"/>
                <a:gd name="connsiteX13" fmla="*/ 480536 w 1476375"/>
                <a:gd name="connsiteY13" fmla="*/ 232886 h 333375"/>
                <a:gd name="connsiteX14" fmla="*/ 772954 w 1476375"/>
                <a:gd name="connsiteY14" fmla="*/ 237649 h 333375"/>
                <a:gd name="connsiteX15" fmla="*/ 778669 w 1476375"/>
                <a:gd name="connsiteY15" fmla="*/ 232886 h 333375"/>
                <a:gd name="connsiteX16" fmla="*/ 1070134 w 1476375"/>
                <a:gd name="connsiteY16" fmla="*/ 237649 h 333375"/>
                <a:gd name="connsiteX17" fmla="*/ 1093946 w 1476375"/>
                <a:gd name="connsiteY17" fmla="*/ 207169 h 333375"/>
                <a:gd name="connsiteX18" fmla="*/ 1413986 w 1476375"/>
                <a:gd name="connsiteY18" fmla="*/ 237649 h 333375"/>
                <a:gd name="connsiteX19" fmla="*/ 1443514 w 1476375"/>
                <a:gd name="connsiteY19" fmla="*/ 178594 h 333375"/>
                <a:gd name="connsiteX20" fmla="*/ 1440656 w 1476375"/>
                <a:gd name="connsiteY20" fmla="*/ 159544 h 333375"/>
                <a:gd name="connsiteX21" fmla="*/ 1457801 w 1476375"/>
                <a:gd name="connsiteY21" fmla="*/ 184309 h 333375"/>
                <a:gd name="connsiteX22" fmla="*/ 1471136 w 1476375"/>
                <a:gd name="connsiteY22" fmla="*/ 22621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6375" h="333375">
                  <a:moveTo>
                    <a:pt x="1471136" y="226219"/>
                  </a:moveTo>
                  <a:cubicBezTo>
                    <a:pt x="1471136" y="249079"/>
                    <a:pt x="1460659" y="270986"/>
                    <a:pt x="1441609" y="285274"/>
                  </a:cubicBezTo>
                  <a:cubicBezTo>
                    <a:pt x="1341596" y="357664"/>
                    <a:pt x="1203484" y="342424"/>
                    <a:pt x="1121569" y="254794"/>
                  </a:cubicBezTo>
                  <a:cubicBezTo>
                    <a:pt x="1116806" y="266224"/>
                    <a:pt x="1108234" y="277654"/>
                    <a:pt x="1097756" y="285274"/>
                  </a:cubicBezTo>
                  <a:cubicBezTo>
                    <a:pt x="1008221" y="350044"/>
                    <a:pt x="889159" y="344329"/>
                    <a:pt x="806291" y="280511"/>
                  </a:cubicBezTo>
                  <a:cubicBezTo>
                    <a:pt x="804386" y="282416"/>
                    <a:pt x="802481" y="284321"/>
                    <a:pt x="800576" y="285274"/>
                  </a:cubicBezTo>
                  <a:cubicBezTo>
                    <a:pt x="711041" y="350044"/>
                    <a:pt x="591979" y="344329"/>
                    <a:pt x="508159" y="280511"/>
                  </a:cubicBezTo>
                  <a:cubicBezTo>
                    <a:pt x="506254" y="282416"/>
                    <a:pt x="504349" y="284321"/>
                    <a:pt x="502444" y="285274"/>
                  </a:cubicBezTo>
                  <a:cubicBezTo>
                    <a:pt x="393859" y="363379"/>
                    <a:pt x="240506" y="338614"/>
                    <a:pt x="161449" y="230029"/>
                  </a:cubicBezTo>
                  <a:lnTo>
                    <a:pt x="21431" y="35719"/>
                  </a:lnTo>
                  <a:cubicBezTo>
                    <a:pt x="14764" y="27146"/>
                    <a:pt x="10001" y="17621"/>
                    <a:pt x="7144" y="7144"/>
                  </a:cubicBezTo>
                  <a:lnTo>
                    <a:pt x="133826" y="182404"/>
                  </a:lnTo>
                  <a:cubicBezTo>
                    <a:pt x="211931" y="290989"/>
                    <a:pt x="365284" y="316706"/>
                    <a:pt x="474821" y="237649"/>
                  </a:cubicBezTo>
                  <a:cubicBezTo>
                    <a:pt x="476726" y="235744"/>
                    <a:pt x="478631" y="234791"/>
                    <a:pt x="480536" y="232886"/>
                  </a:cubicBezTo>
                  <a:cubicBezTo>
                    <a:pt x="564356" y="296704"/>
                    <a:pt x="683419" y="302419"/>
                    <a:pt x="772954" y="237649"/>
                  </a:cubicBezTo>
                  <a:cubicBezTo>
                    <a:pt x="774859" y="235744"/>
                    <a:pt x="776764" y="234791"/>
                    <a:pt x="778669" y="232886"/>
                  </a:cubicBezTo>
                  <a:cubicBezTo>
                    <a:pt x="862489" y="296704"/>
                    <a:pt x="981551" y="302419"/>
                    <a:pt x="1070134" y="237649"/>
                  </a:cubicBezTo>
                  <a:cubicBezTo>
                    <a:pt x="1081564" y="229076"/>
                    <a:pt x="1089184" y="218599"/>
                    <a:pt x="1093946" y="207169"/>
                  </a:cubicBezTo>
                  <a:cubicBezTo>
                    <a:pt x="1176814" y="294799"/>
                    <a:pt x="1313974" y="310039"/>
                    <a:pt x="1413986" y="237649"/>
                  </a:cubicBezTo>
                  <a:cubicBezTo>
                    <a:pt x="1433036" y="223361"/>
                    <a:pt x="1443514" y="201454"/>
                    <a:pt x="1443514" y="178594"/>
                  </a:cubicBezTo>
                  <a:cubicBezTo>
                    <a:pt x="1443514" y="171926"/>
                    <a:pt x="1442561" y="166211"/>
                    <a:pt x="1440656" y="159544"/>
                  </a:cubicBezTo>
                  <a:lnTo>
                    <a:pt x="1457801" y="184309"/>
                  </a:lnTo>
                  <a:cubicBezTo>
                    <a:pt x="1466374" y="196691"/>
                    <a:pt x="1471136" y="210979"/>
                    <a:pt x="1471136" y="22621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875160" y="10123281"/>
              <a:ext cx="2159968" cy="719989"/>
            </a:xfrm>
            <a:custGeom>
              <a:avLst/>
              <a:gdLst>
                <a:gd name="connsiteX0" fmla="*/ 1478756 w 1485900"/>
                <a:gd name="connsiteY0" fmla="*/ 392197 h 495300"/>
                <a:gd name="connsiteX1" fmla="*/ 1449229 w 1485900"/>
                <a:gd name="connsiteY1" fmla="*/ 451252 h 495300"/>
                <a:gd name="connsiteX2" fmla="*/ 1129189 w 1485900"/>
                <a:gd name="connsiteY2" fmla="*/ 420772 h 495300"/>
                <a:gd name="connsiteX3" fmla="*/ 1105376 w 1485900"/>
                <a:gd name="connsiteY3" fmla="*/ 451252 h 495300"/>
                <a:gd name="connsiteX4" fmla="*/ 813911 w 1485900"/>
                <a:gd name="connsiteY4" fmla="*/ 446489 h 495300"/>
                <a:gd name="connsiteX5" fmla="*/ 808196 w 1485900"/>
                <a:gd name="connsiteY5" fmla="*/ 451252 h 495300"/>
                <a:gd name="connsiteX6" fmla="*/ 515779 w 1485900"/>
                <a:gd name="connsiteY6" fmla="*/ 446489 h 495300"/>
                <a:gd name="connsiteX7" fmla="*/ 510064 w 1485900"/>
                <a:gd name="connsiteY7" fmla="*/ 451252 h 495300"/>
                <a:gd name="connsiteX8" fmla="*/ 169069 w 1485900"/>
                <a:gd name="connsiteY8" fmla="*/ 396007 h 495300"/>
                <a:gd name="connsiteX9" fmla="*/ 42386 w 1485900"/>
                <a:gd name="connsiteY9" fmla="*/ 220747 h 495300"/>
                <a:gd name="connsiteX10" fmla="*/ 28099 w 1485900"/>
                <a:gd name="connsiteY10" fmla="*/ 201697 h 495300"/>
                <a:gd name="connsiteX11" fmla="*/ 7144 w 1485900"/>
                <a:gd name="connsiteY11" fmla="*/ 136927 h 495300"/>
                <a:gd name="connsiteX12" fmla="*/ 53816 w 1485900"/>
                <a:gd name="connsiteY12" fmla="*/ 45487 h 495300"/>
                <a:gd name="connsiteX13" fmla="*/ 324326 w 1485900"/>
                <a:gd name="connsiteY13" fmla="*/ 74062 h 495300"/>
                <a:gd name="connsiteX14" fmla="*/ 350996 w 1485900"/>
                <a:gd name="connsiteY14" fmla="*/ 45487 h 495300"/>
                <a:gd name="connsiteX15" fmla="*/ 621506 w 1485900"/>
                <a:gd name="connsiteY15" fmla="*/ 74062 h 495300"/>
                <a:gd name="connsiteX16" fmla="*/ 648176 w 1485900"/>
                <a:gd name="connsiteY16" fmla="*/ 45487 h 495300"/>
                <a:gd name="connsiteX17" fmla="*/ 933926 w 1485900"/>
                <a:gd name="connsiteY17" fmla="*/ 92159 h 495300"/>
                <a:gd name="connsiteX18" fmla="*/ 949166 w 1485900"/>
                <a:gd name="connsiteY18" fmla="*/ 113114 h 495300"/>
                <a:gd name="connsiteX19" fmla="*/ 964406 w 1485900"/>
                <a:gd name="connsiteY19" fmla="*/ 75967 h 495300"/>
                <a:gd name="connsiteX20" fmla="*/ 992981 w 1485900"/>
                <a:gd name="connsiteY20" fmla="*/ 45487 h 495300"/>
                <a:gd name="connsiteX21" fmla="*/ 1278731 w 1485900"/>
                <a:gd name="connsiteY21" fmla="*/ 92159 h 495300"/>
                <a:gd name="connsiteX22" fmla="*/ 1465421 w 1485900"/>
                <a:gd name="connsiteY22" fmla="*/ 351239 h 495300"/>
                <a:gd name="connsiteX23" fmla="*/ 1476851 w 1485900"/>
                <a:gd name="connsiteY23" fmla="*/ 374099 h 495300"/>
                <a:gd name="connsiteX24" fmla="*/ 1478756 w 1485900"/>
                <a:gd name="connsiteY24" fmla="*/ 39219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85900" h="495300">
                  <a:moveTo>
                    <a:pt x="1478756" y="392197"/>
                  </a:moveTo>
                  <a:cubicBezTo>
                    <a:pt x="1478756" y="415057"/>
                    <a:pt x="1468279" y="436964"/>
                    <a:pt x="1449229" y="451252"/>
                  </a:cubicBezTo>
                  <a:cubicBezTo>
                    <a:pt x="1349216" y="523642"/>
                    <a:pt x="1211104" y="508402"/>
                    <a:pt x="1129189" y="420772"/>
                  </a:cubicBezTo>
                  <a:cubicBezTo>
                    <a:pt x="1124426" y="432202"/>
                    <a:pt x="1115854" y="443632"/>
                    <a:pt x="1105376" y="451252"/>
                  </a:cubicBezTo>
                  <a:cubicBezTo>
                    <a:pt x="1015841" y="516022"/>
                    <a:pt x="896779" y="510307"/>
                    <a:pt x="813911" y="446489"/>
                  </a:cubicBezTo>
                  <a:cubicBezTo>
                    <a:pt x="812006" y="448394"/>
                    <a:pt x="810101" y="450299"/>
                    <a:pt x="808196" y="451252"/>
                  </a:cubicBezTo>
                  <a:cubicBezTo>
                    <a:pt x="718661" y="516022"/>
                    <a:pt x="599599" y="510307"/>
                    <a:pt x="515779" y="446489"/>
                  </a:cubicBezTo>
                  <a:cubicBezTo>
                    <a:pt x="513874" y="448394"/>
                    <a:pt x="511969" y="450299"/>
                    <a:pt x="510064" y="451252"/>
                  </a:cubicBezTo>
                  <a:cubicBezTo>
                    <a:pt x="401479" y="529357"/>
                    <a:pt x="248126" y="504592"/>
                    <a:pt x="169069" y="396007"/>
                  </a:cubicBezTo>
                  <a:lnTo>
                    <a:pt x="42386" y="220747"/>
                  </a:lnTo>
                  <a:lnTo>
                    <a:pt x="28099" y="201697"/>
                  </a:lnTo>
                  <a:cubicBezTo>
                    <a:pt x="13811" y="181694"/>
                    <a:pt x="7144" y="158834"/>
                    <a:pt x="7144" y="136927"/>
                  </a:cubicBezTo>
                  <a:cubicBezTo>
                    <a:pt x="7144" y="101684"/>
                    <a:pt x="23336" y="67394"/>
                    <a:pt x="53816" y="45487"/>
                  </a:cubicBezTo>
                  <a:cubicBezTo>
                    <a:pt x="138589" y="-15473"/>
                    <a:pt x="255746" y="-2138"/>
                    <a:pt x="324326" y="74062"/>
                  </a:cubicBezTo>
                  <a:cubicBezTo>
                    <a:pt x="331946" y="63584"/>
                    <a:pt x="340519" y="54059"/>
                    <a:pt x="350996" y="45487"/>
                  </a:cubicBezTo>
                  <a:cubicBezTo>
                    <a:pt x="435769" y="-15473"/>
                    <a:pt x="552926" y="-2138"/>
                    <a:pt x="621506" y="74062"/>
                  </a:cubicBezTo>
                  <a:cubicBezTo>
                    <a:pt x="629126" y="63584"/>
                    <a:pt x="637699" y="54059"/>
                    <a:pt x="648176" y="45487"/>
                  </a:cubicBezTo>
                  <a:cubicBezTo>
                    <a:pt x="739616" y="-20236"/>
                    <a:pt x="868204" y="719"/>
                    <a:pt x="933926" y="92159"/>
                  </a:cubicBezTo>
                  <a:lnTo>
                    <a:pt x="949166" y="113114"/>
                  </a:lnTo>
                  <a:cubicBezTo>
                    <a:pt x="952024" y="99779"/>
                    <a:pt x="956786" y="87397"/>
                    <a:pt x="964406" y="75967"/>
                  </a:cubicBezTo>
                  <a:cubicBezTo>
                    <a:pt x="972026" y="64537"/>
                    <a:pt x="981551" y="54059"/>
                    <a:pt x="992981" y="45487"/>
                  </a:cubicBezTo>
                  <a:cubicBezTo>
                    <a:pt x="1084421" y="-20236"/>
                    <a:pt x="1213009" y="719"/>
                    <a:pt x="1278731" y="92159"/>
                  </a:cubicBezTo>
                  <a:lnTo>
                    <a:pt x="1465421" y="351239"/>
                  </a:lnTo>
                  <a:cubicBezTo>
                    <a:pt x="1470184" y="358859"/>
                    <a:pt x="1473994" y="366479"/>
                    <a:pt x="1476851" y="374099"/>
                  </a:cubicBezTo>
                  <a:cubicBezTo>
                    <a:pt x="1477804" y="378862"/>
                    <a:pt x="1478756" y="385529"/>
                    <a:pt x="1478756" y="392197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5150694" y="11804533"/>
              <a:ext cx="553838" cy="456916"/>
            </a:xfrm>
            <a:custGeom>
              <a:avLst/>
              <a:gdLst>
                <a:gd name="connsiteX0" fmla="*/ 376714 w 381000"/>
                <a:gd name="connsiteY0" fmla="*/ 7144 h 314325"/>
                <a:gd name="connsiteX1" fmla="*/ 349091 w 381000"/>
                <a:gd name="connsiteY1" fmla="*/ 291941 h 314325"/>
                <a:gd name="connsiteX2" fmla="*/ 348139 w 381000"/>
                <a:gd name="connsiteY2" fmla="*/ 291941 h 314325"/>
                <a:gd name="connsiteX3" fmla="*/ 7144 w 381000"/>
                <a:gd name="connsiteY3" fmla="*/ 310991 h 314325"/>
                <a:gd name="connsiteX4" fmla="*/ 43339 w 381000"/>
                <a:gd name="connsiteY4" fmla="*/ 9049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314325">
                  <a:moveTo>
                    <a:pt x="376714" y="7144"/>
                  </a:moveTo>
                  <a:lnTo>
                    <a:pt x="349091" y="291941"/>
                  </a:lnTo>
                  <a:lnTo>
                    <a:pt x="348139" y="291941"/>
                  </a:lnTo>
                  <a:lnTo>
                    <a:pt x="7144" y="310991"/>
                  </a:lnTo>
                  <a:lnTo>
                    <a:pt x="43339" y="9049"/>
                  </a:ln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801756" y="11623781"/>
              <a:ext cx="899987" cy="830757"/>
            </a:xfrm>
            <a:custGeom>
              <a:avLst/>
              <a:gdLst>
                <a:gd name="connsiteX0" fmla="*/ 191943 w 619125"/>
                <a:gd name="connsiteY0" fmla="*/ 122915 h 571500"/>
                <a:gd name="connsiteX1" fmla="*/ 30970 w 619125"/>
                <a:gd name="connsiteY1" fmla="*/ 345800 h 571500"/>
                <a:gd name="connsiteX2" fmla="*/ 59545 w 619125"/>
                <a:gd name="connsiteY2" fmla="*/ 524870 h 571500"/>
                <a:gd name="connsiteX3" fmla="*/ 59545 w 619125"/>
                <a:gd name="connsiteY3" fmla="*/ 524870 h 571500"/>
                <a:gd name="connsiteX4" fmla="*/ 387205 w 619125"/>
                <a:gd name="connsiteY4" fmla="*/ 471530 h 571500"/>
                <a:gd name="connsiteX5" fmla="*/ 600565 w 619125"/>
                <a:gd name="connsiteY5" fmla="*/ 175303 h 571500"/>
                <a:gd name="connsiteX6" fmla="*/ 581515 w 619125"/>
                <a:gd name="connsiteY6" fmla="*/ 60050 h 571500"/>
                <a:gd name="connsiteX7" fmla="*/ 581515 w 619125"/>
                <a:gd name="connsiteY7" fmla="*/ 60050 h 571500"/>
                <a:gd name="connsiteX8" fmla="*/ 191943 w 619125"/>
                <a:gd name="connsiteY8" fmla="*/ 12291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25" h="571500">
                  <a:moveTo>
                    <a:pt x="191943" y="122915"/>
                  </a:moveTo>
                  <a:lnTo>
                    <a:pt x="30970" y="345800"/>
                  </a:lnTo>
                  <a:cubicBezTo>
                    <a:pt x="-9987" y="402950"/>
                    <a:pt x="3348" y="482960"/>
                    <a:pt x="59545" y="524870"/>
                  </a:cubicBezTo>
                  <a:lnTo>
                    <a:pt x="59545" y="524870"/>
                  </a:lnTo>
                  <a:cubicBezTo>
                    <a:pt x="164320" y="600118"/>
                    <a:pt x="311958" y="576305"/>
                    <a:pt x="387205" y="471530"/>
                  </a:cubicBezTo>
                  <a:lnTo>
                    <a:pt x="600565" y="175303"/>
                  </a:lnTo>
                  <a:cubicBezTo>
                    <a:pt x="627235" y="138155"/>
                    <a:pt x="618663" y="86720"/>
                    <a:pt x="581515" y="60050"/>
                  </a:cubicBezTo>
                  <a:lnTo>
                    <a:pt x="581515" y="60050"/>
                  </a:lnTo>
                  <a:cubicBezTo>
                    <a:pt x="457690" y="-30437"/>
                    <a:pt x="281478" y="-1862"/>
                    <a:pt x="191943" y="122915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5521103" y="4412507"/>
            <a:ext cx="3833208" cy="6484847"/>
            <a:chOff x="21228928" y="5883215"/>
            <a:chExt cx="5111610" cy="8647587"/>
          </a:xfrm>
        </p:grpSpPr>
        <p:sp>
          <p:nvSpPr>
            <p:cNvPr id="28" name="Freeform: Shape 27"/>
            <p:cNvSpPr/>
            <p:nvPr/>
          </p:nvSpPr>
          <p:spPr>
            <a:xfrm>
              <a:off x="21228928" y="8579073"/>
              <a:ext cx="595376" cy="1633822"/>
            </a:xfrm>
            <a:custGeom>
              <a:avLst/>
              <a:gdLst>
                <a:gd name="connsiteX0" fmla="*/ 304107 w 409575"/>
                <a:gd name="connsiteY0" fmla="*/ 65754 h 1123950"/>
                <a:gd name="connsiteX1" fmla="*/ 265055 w 409575"/>
                <a:gd name="connsiteY1" fmla="*/ 24796 h 1123950"/>
                <a:gd name="connsiteX2" fmla="*/ 154564 w 409575"/>
                <a:gd name="connsiteY2" fmla="*/ 66706 h 1123950"/>
                <a:gd name="connsiteX3" fmla="*/ 304107 w 409575"/>
                <a:gd name="connsiteY3" fmla="*/ 1122076 h 1123950"/>
                <a:gd name="connsiteX4" fmla="*/ 410786 w 409575"/>
                <a:gd name="connsiteY4" fmla="*/ 1018254 h 1123950"/>
                <a:gd name="connsiteX5" fmla="*/ 304107 w 409575"/>
                <a:gd name="connsiteY5" fmla="*/ 65754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1123950">
                  <a:moveTo>
                    <a:pt x="304107" y="65754"/>
                  </a:moveTo>
                  <a:lnTo>
                    <a:pt x="265055" y="24796"/>
                  </a:lnTo>
                  <a:cubicBezTo>
                    <a:pt x="226001" y="-16161"/>
                    <a:pt x="187901" y="20986"/>
                    <a:pt x="154564" y="66706"/>
                  </a:cubicBezTo>
                  <a:cubicBezTo>
                    <a:pt x="-80703" y="383889"/>
                    <a:pt x="-36889" y="743934"/>
                    <a:pt x="304107" y="1122076"/>
                  </a:cubicBezTo>
                  <a:lnTo>
                    <a:pt x="410786" y="1018254"/>
                  </a:lnTo>
                  <a:lnTo>
                    <a:pt x="304107" y="65754"/>
                  </a:ln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25745162" y="8579073"/>
              <a:ext cx="595376" cy="1633822"/>
            </a:xfrm>
            <a:custGeom>
              <a:avLst/>
              <a:gdLst>
                <a:gd name="connsiteX0" fmla="*/ 113823 w 409575"/>
                <a:gd name="connsiteY0" fmla="*/ 65754 h 1123950"/>
                <a:gd name="connsiteX1" fmla="*/ 152876 w 409575"/>
                <a:gd name="connsiteY1" fmla="*/ 24796 h 1123950"/>
                <a:gd name="connsiteX2" fmla="*/ 263366 w 409575"/>
                <a:gd name="connsiteY2" fmla="*/ 66706 h 1123950"/>
                <a:gd name="connsiteX3" fmla="*/ 113823 w 409575"/>
                <a:gd name="connsiteY3" fmla="*/ 1122076 h 1123950"/>
                <a:gd name="connsiteX4" fmla="*/ 7144 w 409575"/>
                <a:gd name="connsiteY4" fmla="*/ 1018254 h 1123950"/>
                <a:gd name="connsiteX5" fmla="*/ 113823 w 409575"/>
                <a:gd name="connsiteY5" fmla="*/ 65754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1123950">
                  <a:moveTo>
                    <a:pt x="113823" y="65754"/>
                  </a:moveTo>
                  <a:lnTo>
                    <a:pt x="152876" y="24796"/>
                  </a:lnTo>
                  <a:cubicBezTo>
                    <a:pt x="191929" y="-16161"/>
                    <a:pt x="230029" y="20986"/>
                    <a:pt x="263366" y="66706"/>
                  </a:cubicBezTo>
                  <a:cubicBezTo>
                    <a:pt x="498634" y="383889"/>
                    <a:pt x="454819" y="743934"/>
                    <a:pt x="113823" y="1122076"/>
                  </a:cubicBezTo>
                  <a:lnTo>
                    <a:pt x="7144" y="1018254"/>
                  </a:lnTo>
                  <a:lnTo>
                    <a:pt x="113823" y="65754"/>
                  </a:ln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2597978" y="10778549"/>
              <a:ext cx="2630731" cy="3752253"/>
            </a:xfrm>
            <a:custGeom>
              <a:avLst/>
              <a:gdLst>
                <a:gd name="connsiteX0" fmla="*/ 7144 w 1809750"/>
                <a:gd name="connsiteY0" fmla="*/ 240506 h 2581275"/>
                <a:gd name="connsiteX1" fmla="*/ 7144 w 1809750"/>
                <a:gd name="connsiteY1" fmla="*/ 2576989 h 2581275"/>
                <a:gd name="connsiteX2" fmla="*/ 1805464 w 1809750"/>
                <a:gd name="connsiteY2" fmla="*/ 2576989 h 2581275"/>
                <a:gd name="connsiteX3" fmla="*/ 1712119 w 1809750"/>
                <a:gd name="connsiteY3" fmla="*/ 7144 h 258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0" h="2581275">
                  <a:moveTo>
                    <a:pt x="7144" y="240506"/>
                  </a:moveTo>
                  <a:lnTo>
                    <a:pt x="7144" y="2576989"/>
                  </a:lnTo>
                  <a:lnTo>
                    <a:pt x="1805464" y="2576989"/>
                  </a:lnTo>
                  <a:lnTo>
                    <a:pt x="1712119" y="7144"/>
                  </a:ln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1612146" y="6808914"/>
              <a:ext cx="4416859" cy="6119910"/>
            </a:xfrm>
            <a:custGeom>
              <a:avLst/>
              <a:gdLst>
                <a:gd name="connsiteX0" fmla="*/ 3033236 w 3038475"/>
                <a:gd name="connsiteY0" fmla="*/ 2966561 h 4210050"/>
                <a:gd name="connsiteX1" fmla="*/ 1717834 w 3038475"/>
                <a:gd name="connsiteY1" fmla="*/ 4210526 h 4210050"/>
                <a:gd name="connsiteX2" fmla="*/ 1321594 w 3038475"/>
                <a:gd name="connsiteY2" fmla="*/ 4210526 h 4210050"/>
                <a:gd name="connsiteX3" fmla="*/ 40481 w 3038475"/>
                <a:gd name="connsiteY3" fmla="*/ 3246597 h 4210050"/>
                <a:gd name="connsiteX4" fmla="*/ 7144 w 3038475"/>
                <a:gd name="connsiteY4" fmla="*/ 2967514 h 4210050"/>
                <a:gd name="connsiteX5" fmla="*/ 79534 w 3038475"/>
                <a:gd name="connsiteY5" fmla="*/ 1617821 h 4210050"/>
                <a:gd name="connsiteX6" fmla="*/ 89059 w 3038475"/>
                <a:gd name="connsiteY6" fmla="*/ 1437799 h 4210050"/>
                <a:gd name="connsiteX7" fmla="*/ 1519713 w 3038475"/>
                <a:gd name="connsiteY7" fmla="*/ 7144 h 4210050"/>
                <a:gd name="connsiteX8" fmla="*/ 2530317 w 3038475"/>
                <a:gd name="connsiteY8" fmla="*/ 427196 h 4210050"/>
                <a:gd name="connsiteX9" fmla="*/ 2950369 w 3038475"/>
                <a:gd name="connsiteY9" fmla="*/ 1437799 h 4210050"/>
                <a:gd name="connsiteX10" fmla="*/ 2958942 w 3038475"/>
                <a:gd name="connsiteY10" fmla="*/ 1591151 h 4210050"/>
                <a:gd name="connsiteX11" fmla="*/ 3033236 w 3038475"/>
                <a:gd name="connsiteY11" fmla="*/ 2966561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8475" h="4210050">
                  <a:moveTo>
                    <a:pt x="3033236" y="2966561"/>
                  </a:moveTo>
                  <a:cubicBezTo>
                    <a:pt x="3033236" y="3650456"/>
                    <a:pt x="2441734" y="4210526"/>
                    <a:pt x="1717834" y="4210526"/>
                  </a:cubicBezTo>
                  <a:lnTo>
                    <a:pt x="1321594" y="4210526"/>
                  </a:lnTo>
                  <a:cubicBezTo>
                    <a:pt x="699611" y="4210526"/>
                    <a:pt x="174784" y="3797141"/>
                    <a:pt x="40481" y="3246597"/>
                  </a:cubicBezTo>
                  <a:cubicBezTo>
                    <a:pt x="18573" y="3157061"/>
                    <a:pt x="7144" y="3063716"/>
                    <a:pt x="7144" y="2967514"/>
                  </a:cubicBezTo>
                  <a:lnTo>
                    <a:pt x="79534" y="1617821"/>
                  </a:lnTo>
                  <a:lnTo>
                    <a:pt x="89059" y="1437799"/>
                  </a:lnTo>
                  <a:cubicBezTo>
                    <a:pt x="89059" y="651034"/>
                    <a:pt x="732948" y="7144"/>
                    <a:pt x="1519713" y="7144"/>
                  </a:cubicBezTo>
                  <a:cubicBezTo>
                    <a:pt x="1913096" y="7144"/>
                    <a:pt x="2271236" y="168116"/>
                    <a:pt x="2530317" y="427196"/>
                  </a:cubicBezTo>
                  <a:cubicBezTo>
                    <a:pt x="2789396" y="686276"/>
                    <a:pt x="2950369" y="1044416"/>
                    <a:pt x="2950369" y="1437799"/>
                  </a:cubicBezTo>
                  <a:lnTo>
                    <a:pt x="2958942" y="1591151"/>
                  </a:lnTo>
                  <a:lnTo>
                    <a:pt x="3033236" y="2966561"/>
                  </a:ln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3268122" y="10287017"/>
              <a:ext cx="1107676" cy="221535"/>
            </a:xfrm>
            <a:custGeom>
              <a:avLst/>
              <a:gdLst>
                <a:gd name="connsiteX0" fmla="*/ 754856 w 762000"/>
                <a:gd name="connsiteY0" fmla="*/ 7144 h 152400"/>
                <a:gd name="connsiteX1" fmla="*/ 7144 w 762000"/>
                <a:gd name="connsiteY1" fmla="*/ 7144 h 152400"/>
                <a:gd name="connsiteX2" fmla="*/ 754856 w 762000"/>
                <a:gd name="connsiteY2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152400">
                  <a:moveTo>
                    <a:pt x="754856" y="7144"/>
                  </a:moveTo>
                  <a:cubicBezTo>
                    <a:pt x="505302" y="200501"/>
                    <a:pt x="256698" y="200501"/>
                    <a:pt x="7144" y="7144"/>
                  </a:cubicBezTo>
                  <a:cubicBezTo>
                    <a:pt x="7144" y="7144"/>
                    <a:pt x="369094" y="158591"/>
                    <a:pt x="754856" y="7144"/>
                  </a:cubicBezTo>
                  <a:close/>
                </a:path>
              </a:pathLst>
            </a:custGeom>
            <a:solidFill>
              <a:srgbClr val="773D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2564748" y="8960575"/>
              <a:ext cx="581530" cy="443070"/>
            </a:xfrm>
            <a:custGeom>
              <a:avLst/>
              <a:gdLst>
                <a:gd name="connsiteX0" fmla="*/ 401479 w 400050"/>
                <a:gd name="connsiteY0" fmla="*/ 152876 h 304800"/>
                <a:gd name="connsiteX1" fmla="*/ 204311 w 400050"/>
                <a:gd name="connsiteY1" fmla="*/ 298609 h 304800"/>
                <a:gd name="connsiteX2" fmla="*/ 7144 w 400050"/>
                <a:gd name="connsiteY2" fmla="*/ 152876 h 304800"/>
                <a:gd name="connsiteX3" fmla="*/ 204311 w 400050"/>
                <a:gd name="connsiteY3" fmla="*/ 7144 h 304800"/>
                <a:gd name="connsiteX4" fmla="*/ 401479 w 400050"/>
                <a:gd name="connsiteY4" fmla="*/ 1528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304800">
                  <a:moveTo>
                    <a:pt x="401479" y="152876"/>
                  </a:moveTo>
                  <a:cubicBezTo>
                    <a:pt x="401479" y="233362"/>
                    <a:pt x="313204" y="298609"/>
                    <a:pt x="204311" y="298609"/>
                  </a:cubicBezTo>
                  <a:cubicBezTo>
                    <a:pt x="95419" y="298609"/>
                    <a:pt x="7144" y="233362"/>
                    <a:pt x="7144" y="152876"/>
                  </a:cubicBezTo>
                  <a:cubicBezTo>
                    <a:pt x="7144" y="72390"/>
                    <a:pt x="95419" y="7144"/>
                    <a:pt x="204311" y="7144"/>
                  </a:cubicBezTo>
                  <a:cubicBezTo>
                    <a:pt x="313204" y="7144"/>
                    <a:pt x="401479" y="72390"/>
                    <a:pt x="401479" y="152876"/>
                  </a:cubicBezTo>
                  <a:close/>
                </a:path>
              </a:pathLst>
            </a:custGeom>
            <a:solidFill>
              <a:srgbClr val="02021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4457489" y="8960575"/>
              <a:ext cx="581530" cy="443070"/>
            </a:xfrm>
            <a:custGeom>
              <a:avLst/>
              <a:gdLst>
                <a:gd name="connsiteX0" fmla="*/ 401479 w 400050"/>
                <a:gd name="connsiteY0" fmla="*/ 152876 h 304800"/>
                <a:gd name="connsiteX1" fmla="*/ 204312 w 400050"/>
                <a:gd name="connsiteY1" fmla="*/ 298609 h 304800"/>
                <a:gd name="connsiteX2" fmla="*/ 7145 w 400050"/>
                <a:gd name="connsiteY2" fmla="*/ 152876 h 304800"/>
                <a:gd name="connsiteX3" fmla="*/ 204312 w 400050"/>
                <a:gd name="connsiteY3" fmla="*/ 7144 h 304800"/>
                <a:gd name="connsiteX4" fmla="*/ 401479 w 400050"/>
                <a:gd name="connsiteY4" fmla="*/ 1528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304800">
                  <a:moveTo>
                    <a:pt x="401479" y="152876"/>
                  </a:moveTo>
                  <a:cubicBezTo>
                    <a:pt x="401479" y="233362"/>
                    <a:pt x="313204" y="298609"/>
                    <a:pt x="204312" y="298609"/>
                  </a:cubicBezTo>
                  <a:cubicBezTo>
                    <a:pt x="95420" y="298609"/>
                    <a:pt x="7145" y="233362"/>
                    <a:pt x="7145" y="152876"/>
                  </a:cubicBezTo>
                  <a:cubicBezTo>
                    <a:pt x="7145" y="72390"/>
                    <a:pt x="95420" y="7144"/>
                    <a:pt x="204312" y="7144"/>
                  </a:cubicBezTo>
                  <a:cubicBezTo>
                    <a:pt x="313204" y="7144"/>
                    <a:pt x="401479" y="72390"/>
                    <a:pt x="401479" y="152876"/>
                  </a:cubicBezTo>
                  <a:close/>
                </a:path>
              </a:pathLst>
            </a:custGeom>
            <a:solidFill>
              <a:srgbClr val="02021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1567410" y="5883215"/>
              <a:ext cx="4403013" cy="3406104"/>
            </a:xfrm>
            <a:custGeom>
              <a:avLst/>
              <a:gdLst>
                <a:gd name="connsiteX0" fmla="*/ 168411 w 3028950"/>
                <a:gd name="connsiteY0" fmla="*/ 2311784 h 2343150"/>
                <a:gd name="connsiteX1" fmla="*/ 611323 w 3028950"/>
                <a:gd name="connsiteY1" fmla="*/ 1300229 h 2343150"/>
                <a:gd name="connsiteX2" fmla="*/ 2234383 w 3028950"/>
                <a:gd name="connsiteY2" fmla="*/ 1697422 h 2343150"/>
                <a:gd name="connsiteX3" fmla="*/ 1988638 w 3028950"/>
                <a:gd name="connsiteY3" fmla="*/ 1440247 h 2343150"/>
                <a:gd name="connsiteX4" fmla="*/ 2654436 w 3028950"/>
                <a:gd name="connsiteY4" fmla="*/ 1766954 h 2343150"/>
                <a:gd name="connsiteX5" fmla="*/ 2479175 w 3028950"/>
                <a:gd name="connsiteY5" fmla="*/ 1521209 h 2343150"/>
                <a:gd name="connsiteX6" fmla="*/ 2981144 w 3028950"/>
                <a:gd name="connsiteY6" fmla="*/ 2182244 h 2343150"/>
                <a:gd name="connsiteX7" fmla="*/ 3022100 w 3028950"/>
                <a:gd name="connsiteY7" fmla="*/ 791594 h 2343150"/>
                <a:gd name="connsiteX8" fmla="*/ 2741113 w 3028950"/>
                <a:gd name="connsiteY8" fmla="*/ 511559 h 2343150"/>
                <a:gd name="connsiteX9" fmla="*/ 925648 w 3028950"/>
                <a:gd name="connsiteY9" fmla="*/ 481079 h 2343150"/>
                <a:gd name="connsiteX10" fmla="*/ 703716 w 3028950"/>
                <a:gd name="connsiteY10" fmla="*/ 667769 h 2343150"/>
                <a:gd name="connsiteX11" fmla="*/ 878023 w 3028950"/>
                <a:gd name="connsiteY11" fmla="*/ 311534 h 2343150"/>
                <a:gd name="connsiteX12" fmla="*/ 809444 w 3028950"/>
                <a:gd name="connsiteY12" fmla="*/ 261052 h 2343150"/>
                <a:gd name="connsiteX13" fmla="*/ 516073 w 3028950"/>
                <a:gd name="connsiteY13" fmla="*/ 539182 h 2343150"/>
                <a:gd name="connsiteX14" fmla="*/ 815158 w 3028950"/>
                <a:gd name="connsiteY14" fmla="*/ 33404 h 2343150"/>
                <a:gd name="connsiteX15" fmla="*/ 787536 w 3028950"/>
                <a:gd name="connsiteY15" fmla="*/ 12449 h 2343150"/>
                <a:gd name="connsiteX16" fmla="*/ 98879 w 3028950"/>
                <a:gd name="connsiteY16" fmla="*/ 719204 h 2343150"/>
                <a:gd name="connsiteX17" fmla="*/ 7438 w 3028950"/>
                <a:gd name="connsiteY17" fmla="*/ 959234 h 2343150"/>
                <a:gd name="connsiteX18" fmla="*/ 96021 w 3028950"/>
                <a:gd name="connsiteY18" fmla="*/ 2305117 h 2343150"/>
                <a:gd name="connsiteX19" fmla="*/ 168411 w 3028950"/>
                <a:gd name="connsiteY19" fmla="*/ 2311784 h 2343150"/>
                <a:gd name="connsiteX20" fmla="*/ 168411 w 3028950"/>
                <a:gd name="connsiteY20" fmla="*/ 2311784 h 234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28950" h="2343150">
                  <a:moveTo>
                    <a:pt x="168411" y="2311784"/>
                  </a:moveTo>
                  <a:lnTo>
                    <a:pt x="611323" y="1300229"/>
                  </a:lnTo>
                  <a:lnTo>
                    <a:pt x="2234383" y="1697422"/>
                  </a:lnTo>
                  <a:lnTo>
                    <a:pt x="1988638" y="1440247"/>
                  </a:lnTo>
                  <a:lnTo>
                    <a:pt x="2654436" y="1766954"/>
                  </a:lnTo>
                  <a:lnTo>
                    <a:pt x="2479175" y="1521209"/>
                  </a:lnTo>
                  <a:lnTo>
                    <a:pt x="2981144" y="2182244"/>
                  </a:lnTo>
                  <a:lnTo>
                    <a:pt x="3022100" y="791594"/>
                  </a:lnTo>
                  <a:cubicBezTo>
                    <a:pt x="3018291" y="638242"/>
                    <a:pt x="2894466" y="514417"/>
                    <a:pt x="2741113" y="511559"/>
                  </a:cubicBezTo>
                  <a:lnTo>
                    <a:pt x="925648" y="481079"/>
                  </a:lnTo>
                  <a:lnTo>
                    <a:pt x="703716" y="667769"/>
                  </a:lnTo>
                  <a:lnTo>
                    <a:pt x="878023" y="311534"/>
                  </a:lnTo>
                  <a:cubicBezTo>
                    <a:pt x="898979" y="268672"/>
                    <a:pt x="844686" y="227714"/>
                    <a:pt x="809444" y="261052"/>
                  </a:cubicBezTo>
                  <a:lnTo>
                    <a:pt x="516073" y="539182"/>
                  </a:lnTo>
                  <a:lnTo>
                    <a:pt x="815158" y="33404"/>
                  </a:lnTo>
                  <a:cubicBezTo>
                    <a:pt x="825636" y="15307"/>
                    <a:pt x="801823" y="-1838"/>
                    <a:pt x="787536" y="12449"/>
                  </a:cubicBezTo>
                  <a:lnTo>
                    <a:pt x="98879" y="719204"/>
                  </a:lnTo>
                  <a:cubicBezTo>
                    <a:pt x="36966" y="783022"/>
                    <a:pt x="3629" y="869699"/>
                    <a:pt x="7438" y="959234"/>
                  </a:cubicBezTo>
                  <a:lnTo>
                    <a:pt x="96021" y="2305117"/>
                  </a:lnTo>
                  <a:cubicBezTo>
                    <a:pt x="97925" y="2347979"/>
                    <a:pt x="158886" y="2352742"/>
                    <a:pt x="168411" y="2311784"/>
                  </a:cubicBezTo>
                  <a:lnTo>
                    <a:pt x="168411" y="2311784"/>
                  </a:ln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21612146" y="9049189"/>
              <a:ext cx="4416859" cy="3890712"/>
            </a:xfrm>
            <a:custGeom>
              <a:avLst/>
              <a:gdLst>
                <a:gd name="connsiteX0" fmla="*/ 3033236 w 3038475"/>
                <a:gd name="connsiteY0" fmla="*/ 1425416 h 2676525"/>
                <a:gd name="connsiteX1" fmla="*/ 1717834 w 3038475"/>
                <a:gd name="connsiteY1" fmla="*/ 2669381 h 2676525"/>
                <a:gd name="connsiteX2" fmla="*/ 1321594 w 3038475"/>
                <a:gd name="connsiteY2" fmla="*/ 2669381 h 2676525"/>
                <a:gd name="connsiteX3" fmla="*/ 40481 w 3038475"/>
                <a:gd name="connsiteY3" fmla="*/ 1705451 h 2676525"/>
                <a:gd name="connsiteX4" fmla="*/ 7144 w 3038475"/>
                <a:gd name="connsiteY4" fmla="*/ 1426369 h 2676525"/>
                <a:gd name="connsiteX5" fmla="*/ 79534 w 3038475"/>
                <a:gd name="connsiteY5" fmla="*/ 76676 h 2676525"/>
                <a:gd name="connsiteX6" fmla="*/ 182404 w 3038475"/>
                <a:gd name="connsiteY6" fmla="*/ 32861 h 2676525"/>
                <a:gd name="connsiteX7" fmla="*/ 279559 w 3038475"/>
                <a:gd name="connsiteY7" fmla="*/ 925354 h 2676525"/>
                <a:gd name="connsiteX8" fmla="*/ 343376 w 3038475"/>
                <a:gd name="connsiteY8" fmla="*/ 1052036 h 2676525"/>
                <a:gd name="connsiteX9" fmla="*/ 500538 w 3038475"/>
                <a:gd name="connsiteY9" fmla="*/ 1195864 h 2676525"/>
                <a:gd name="connsiteX10" fmla="*/ 658654 w 3038475"/>
                <a:gd name="connsiteY10" fmla="*/ 1247299 h 2676525"/>
                <a:gd name="connsiteX11" fmla="*/ 1470184 w 3038475"/>
                <a:gd name="connsiteY11" fmla="*/ 1154906 h 2676525"/>
                <a:gd name="connsiteX12" fmla="*/ 1510188 w 3038475"/>
                <a:gd name="connsiteY12" fmla="*/ 1155859 h 2676525"/>
                <a:gd name="connsiteX13" fmla="*/ 2237898 w 3038475"/>
                <a:gd name="connsiteY13" fmla="*/ 1276826 h 2676525"/>
                <a:gd name="connsiteX14" fmla="*/ 2540794 w 3038475"/>
                <a:gd name="connsiteY14" fmla="*/ 1214914 h 2676525"/>
                <a:gd name="connsiteX15" fmla="*/ 2591276 w 3038475"/>
                <a:gd name="connsiteY15" fmla="*/ 1182529 h 2676525"/>
                <a:gd name="connsiteX16" fmla="*/ 2855119 w 3038475"/>
                <a:gd name="connsiteY16" fmla="*/ 764381 h 2676525"/>
                <a:gd name="connsiteX17" fmla="*/ 2949417 w 3038475"/>
                <a:gd name="connsiteY17" fmla="*/ 7144 h 2676525"/>
                <a:gd name="connsiteX18" fmla="*/ 2957988 w 3038475"/>
                <a:gd name="connsiteY18" fmla="*/ 49054 h 2676525"/>
                <a:gd name="connsiteX19" fmla="*/ 3033236 w 3038475"/>
                <a:gd name="connsiteY19" fmla="*/ 1425416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38475" h="2676525">
                  <a:moveTo>
                    <a:pt x="3033236" y="1425416"/>
                  </a:moveTo>
                  <a:cubicBezTo>
                    <a:pt x="3033236" y="2109311"/>
                    <a:pt x="2441734" y="2669381"/>
                    <a:pt x="1717834" y="2669381"/>
                  </a:cubicBezTo>
                  <a:lnTo>
                    <a:pt x="1321594" y="2669381"/>
                  </a:lnTo>
                  <a:cubicBezTo>
                    <a:pt x="699611" y="2669381"/>
                    <a:pt x="174784" y="2255996"/>
                    <a:pt x="40481" y="1705451"/>
                  </a:cubicBezTo>
                  <a:cubicBezTo>
                    <a:pt x="18573" y="1615916"/>
                    <a:pt x="7144" y="1522571"/>
                    <a:pt x="7144" y="1426369"/>
                  </a:cubicBezTo>
                  <a:lnTo>
                    <a:pt x="79534" y="76676"/>
                  </a:lnTo>
                  <a:lnTo>
                    <a:pt x="182404" y="32861"/>
                  </a:lnTo>
                  <a:lnTo>
                    <a:pt x="279559" y="925354"/>
                  </a:lnTo>
                  <a:cubicBezTo>
                    <a:pt x="285273" y="973931"/>
                    <a:pt x="307181" y="1018699"/>
                    <a:pt x="343376" y="1052036"/>
                  </a:cubicBezTo>
                  <a:lnTo>
                    <a:pt x="500538" y="1195864"/>
                  </a:lnTo>
                  <a:cubicBezTo>
                    <a:pt x="543401" y="1234916"/>
                    <a:pt x="601504" y="1253966"/>
                    <a:pt x="658654" y="1247299"/>
                  </a:cubicBezTo>
                  <a:lnTo>
                    <a:pt x="1470184" y="1154906"/>
                  </a:lnTo>
                  <a:cubicBezTo>
                    <a:pt x="1483519" y="1153001"/>
                    <a:pt x="1496854" y="1153954"/>
                    <a:pt x="1510188" y="1155859"/>
                  </a:cubicBezTo>
                  <a:lnTo>
                    <a:pt x="2237898" y="1276826"/>
                  </a:lnTo>
                  <a:cubicBezTo>
                    <a:pt x="2342673" y="1293971"/>
                    <a:pt x="2451259" y="1272064"/>
                    <a:pt x="2540794" y="1214914"/>
                  </a:cubicBezTo>
                  <a:lnTo>
                    <a:pt x="2591276" y="1182529"/>
                  </a:lnTo>
                  <a:cubicBezTo>
                    <a:pt x="2737009" y="1089184"/>
                    <a:pt x="2834163" y="935831"/>
                    <a:pt x="2855119" y="764381"/>
                  </a:cubicBezTo>
                  <a:lnTo>
                    <a:pt x="2949417" y="7144"/>
                  </a:lnTo>
                  <a:lnTo>
                    <a:pt x="2957988" y="49054"/>
                  </a:lnTo>
                  <a:lnTo>
                    <a:pt x="3033236" y="1425416"/>
                  </a:ln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22902589" y="11187004"/>
              <a:ext cx="1827666" cy="553838"/>
            </a:xfrm>
            <a:custGeom>
              <a:avLst/>
              <a:gdLst>
                <a:gd name="connsiteX0" fmla="*/ 1256824 w 1257300"/>
                <a:gd name="connsiteY0" fmla="*/ 193834 h 381000"/>
                <a:gd name="connsiteX1" fmla="*/ 631984 w 1257300"/>
                <a:gd name="connsiteY1" fmla="*/ 380524 h 381000"/>
                <a:gd name="connsiteX2" fmla="*/ 7145 w 1257300"/>
                <a:gd name="connsiteY2" fmla="*/ 193834 h 381000"/>
                <a:gd name="connsiteX3" fmla="*/ 631984 w 1257300"/>
                <a:gd name="connsiteY3" fmla="*/ 7144 h 381000"/>
                <a:gd name="connsiteX4" fmla="*/ 1256824 w 1257300"/>
                <a:gd name="connsiteY4" fmla="*/ 19383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381000">
                  <a:moveTo>
                    <a:pt x="1256824" y="193834"/>
                  </a:moveTo>
                  <a:cubicBezTo>
                    <a:pt x="1256824" y="296940"/>
                    <a:pt x="977074" y="380524"/>
                    <a:pt x="631984" y="380524"/>
                  </a:cubicBezTo>
                  <a:cubicBezTo>
                    <a:pt x="286895" y="380524"/>
                    <a:pt x="7145" y="296940"/>
                    <a:pt x="7145" y="193834"/>
                  </a:cubicBezTo>
                  <a:cubicBezTo>
                    <a:pt x="7145" y="90728"/>
                    <a:pt x="286895" y="7144"/>
                    <a:pt x="631984" y="7144"/>
                  </a:cubicBezTo>
                  <a:cubicBezTo>
                    <a:pt x="977074" y="7144"/>
                    <a:pt x="1256824" y="90727"/>
                    <a:pt x="1256824" y="193834"/>
                  </a:cubicBez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21660606" y="11516537"/>
              <a:ext cx="4319937" cy="1412287"/>
            </a:xfrm>
            <a:custGeom>
              <a:avLst/>
              <a:gdLst>
                <a:gd name="connsiteX0" fmla="*/ 2415063 w 2971800"/>
                <a:gd name="connsiteY0" fmla="*/ 411004 h 971550"/>
                <a:gd name="connsiteX1" fmla="*/ 1889284 w 2971800"/>
                <a:gd name="connsiteY1" fmla="*/ 691039 h 971550"/>
                <a:gd name="connsiteX2" fmla="*/ 1422559 w 2971800"/>
                <a:gd name="connsiteY2" fmla="*/ 726281 h 971550"/>
                <a:gd name="connsiteX3" fmla="*/ 1083469 w 2971800"/>
                <a:gd name="connsiteY3" fmla="*/ 691039 h 971550"/>
                <a:gd name="connsiteX4" fmla="*/ 557688 w 2971800"/>
                <a:gd name="connsiteY4" fmla="*/ 411004 h 971550"/>
                <a:gd name="connsiteX5" fmla="*/ 7144 w 2971800"/>
                <a:gd name="connsiteY5" fmla="*/ 7144 h 971550"/>
                <a:gd name="connsiteX6" fmla="*/ 1288256 w 2971800"/>
                <a:gd name="connsiteY6" fmla="*/ 971074 h 971550"/>
                <a:gd name="connsiteX7" fmla="*/ 1421606 w 2971800"/>
                <a:gd name="connsiteY7" fmla="*/ 971074 h 971550"/>
                <a:gd name="connsiteX8" fmla="*/ 1683544 w 2971800"/>
                <a:gd name="connsiteY8" fmla="*/ 971074 h 971550"/>
                <a:gd name="connsiteX9" fmla="*/ 2964656 w 2971800"/>
                <a:gd name="connsiteY9" fmla="*/ 7144 h 971550"/>
                <a:gd name="connsiteX10" fmla="*/ 2415063 w 2971800"/>
                <a:gd name="connsiteY10" fmla="*/ 411004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1800" h="971550">
                  <a:moveTo>
                    <a:pt x="2415063" y="411004"/>
                  </a:moveTo>
                  <a:cubicBezTo>
                    <a:pt x="2204561" y="492919"/>
                    <a:pt x="2075973" y="644366"/>
                    <a:pt x="1889284" y="691039"/>
                  </a:cubicBezTo>
                  <a:cubicBezTo>
                    <a:pt x="1702594" y="737711"/>
                    <a:pt x="1422559" y="726281"/>
                    <a:pt x="1422559" y="726281"/>
                  </a:cubicBezTo>
                  <a:cubicBezTo>
                    <a:pt x="1422559" y="726281"/>
                    <a:pt x="1271111" y="737711"/>
                    <a:pt x="1083469" y="691039"/>
                  </a:cubicBezTo>
                  <a:cubicBezTo>
                    <a:pt x="896779" y="644366"/>
                    <a:pt x="768192" y="492919"/>
                    <a:pt x="557688" y="411004"/>
                  </a:cubicBezTo>
                  <a:cubicBezTo>
                    <a:pt x="347186" y="329089"/>
                    <a:pt x="7144" y="7144"/>
                    <a:pt x="7144" y="7144"/>
                  </a:cubicBezTo>
                  <a:cubicBezTo>
                    <a:pt x="142398" y="557689"/>
                    <a:pt x="666273" y="971074"/>
                    <a:pt x="1288256" y="971074"/>
                  </a:cubicBezTo>
                  <a:lnTo>
                    <a:pt x="1421606" y="971074"/>
                  </a:lnTo>
                  <a:lnTo>
                    <a:pt x="1683544" y="971074"/>
                  </a:lnTo>
                  <a:cubicBezTo>
                    <a:pt x="2305526" y="971074"/>
                    <a:pt x="2830354" y="557689"/>
                    <a:pt x="2964656" y="7144"/>
                  </a:cubicBezTo>
                  <a:cubicBezTo>
                    <a:pt x="2965609" y="7144"/>
                    <a:pt x="2625567" y="329089"/>
                    <a:pt x="2415063" y="411004"/>
                  </a:cubicBezTo>
                  <a:close/>
                </a:path>
              </a:pathLst>
            </a:custGeom>
            <a:solidFill>
              <a:srgbClr val="0F0F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22543823" y="8590733"/>
              <a:ext cx="623068" cy="249227"/>
            </a:xfrm>
            <a:custGeom>
              <a:avLst/>
              <a:gdLst>
                <a:gd name="connsiteX0" fmla="*/ 376821 w 428625"/>
                <a:gd name="connsiteY0" fmla="*/ 145363 h 171450"/>
                <a:gd name="connsiteX1" fmla="*/ 71069 w 428625"/>
                <a:gd name="connsiteY1" fmla="*/ 167271 h 171450"/>
                <a:gd name="connsiteX2" fmla="*/ 9156 w 428625"/>
                <a:gd name="connsiteY2" fmla="*/ 113930 h 171450"/>
                <a:gd name="connsiteX3" fmla="*/ 7250 w 428625"/>
                <a:gd name="connsiteY3" fmla="*/ 91071 h 171450"/>
                <a:gd name="connsiteX4" fmla="*/ 60591 w 428625"/>
                <a:gd name="connsiteY4" fmla="*/ 29158 h 171450"/>
                <a:gd name="connsiteX5" fmla="*/ 366344 w 428625"/>
                <a:gd name="connsiteY5" fmla="*/ 7251 h 171450"/>
                <a:gd name="connsiteX6" fmla="*/ 428256 w 428625"/>
                <a:gd name="connsiteY6" fmla="*/ 60590 h 171450"/>
                <a:gd name="connsiteX7" fmla="*/ 430161 w 428625"/>
                <a:gd name="connsiteY7" fmla="*/ 83451 h 171450"/>
                <a:gd name="connsiteX8" fmla="*/ 376821 w 428625"/>
                <a:gd name="connsiteY8" fmla="*/ 1453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171450">
                  <a:moveTo>
                    <a:pt x="376821" y="145363"/>
                  </a:moveTo>
                  <a:lnTo>
                    <a:pt x="71069" y="167271"/>
                  </a:lnTo>
                  <a:cubicBezTo>
                    <a:pt x="39636" y="169176"/>
                    <a:pt x="12013" y="145363"/>
                    <a:pt x="9156" y="113930"/>
                  </a:cubicBezTo>
                  <a:lnTo>
                    <a:pt x="7250" y="91071"/>
                  </a:lnTo>
                  <a:cubicBezTo>
                    <a:pt x="5346" y="59638"/>
                    <a:pt x="29158" y="32015"/>
                    <a:pt x="60591" y="29158"/>
                  </a:cubicBezTo>
                  <a:lnTo>
                    <a:pt x="366344" y="7251"/>
                  </a:lnTo>
                  <a:cubicBezTo>
                    <a:pt x="397775" y="5346"/>
                    <a:pt x="425398" y="29158"/>
                    <a:pt x="428256" y="60590"/>
                  </a:cubicBezTo>
                  <a:lnTo>
                    <a:pt x="430161" y="83451"/>
                  </a:lnTo>
                  <a:cubicBezTo>
                    <a:pt x="432066" y="114883"/>
                    <a:pt x="408254" y="142505"/>
                    <a:pt x="376821" y="145363"/>
                  </a:cubicBez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24426689" y="8590733"/>
              <a:ext cx="623068" cy="249227"/>
            </a:xfrm>
            <a:custGeom>
              <a:avLst/>
              <a:gdLst>
                <a:gd name="connsiteX0" fmla="*/ 60717 w 428625"/>
                <a:gd name="connsiteY0" fmla="*/ 145363 h 171450"/>
                <a:gd name="connsiteX1" fmla="*/ 366469 w 428625"/>
                <a:gd name="connsiteY1" fmla="*/ 167271 h 171450"/>
                <a:gd name="connsiteX2" fmla="*/ 428382 w 428625"/>
                <a:gd name="connsiteY2" fmla="*/ 113930 h 171450"/>
                <a:gd name="connsiteX3" fmla="*/ 430286 w 428625"/>
                <a:gd name="connsiteY3" fmla="*/ 91071 h 171450"/>
                <a:gd name="connsiteX4" fmla="*/ 376947 w 428625"/>
                <a:gd name="connsiteY4" fmla="*/ 29158 h 171450"/>
                <a:gd name="connsiteX5" fmla="*/ 71194 w 428625"/>
                <a:gd name="connsiteY5" fmla="*/ 7251 h 171450"/>
                <a:gd name="connsiteX6" fmla="*/ 9282 w 428625"/>
                <a:gd name="connsiteY6" fmla="*/ 60590 h 171450"/>
                <a:gd name="connsiteX7" fmla="*/ 7376 w 428625"/>
                <a:gd name="connsiteY7" fmla="*/ 83451 h 171450"/>
                <a:gd name="connsiteX8" fmla="*/ 60717 w 428625"/>
                <a:gd name="connsiteY8" fmla="*/ 1453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171450">
                  <a:moveTo>
                    <a:pt x="60717" y="145363"/>
                  </a:moveTo>
                  <a:lnTo>
                    <a:pt x="366469" y="167271"/>
                  </a:lnTo>
                  <a:cubicBezTo>
                    <a:pt x="397901" y="169176"/>
                    <a:pt x="425524" y="145363"/>
                    <a:pt x="428382" y="113930"/>
                  </a:cubicBezTo>
                  <a:lnTo>
                    <a:pt x="430286" y="91071"/>
                  </a:lnTo>
                  <a:cubicBezTo>
                    <a:pt x="432192" y="59638"/>
                    <a:pt x="408380" y="32015"/>
                    <a:pt x="376947" y="29158"/>
                  </a:cubicBezTo>
                  <a:lnTo>
                    <a:pt x="71194" y="7251"/>
                  </a:lnTo>
                  <a:cubicBezTo>
                    <a:pt x="39761" y="5346"/>
                    <a:pt x="12139" y="29158"/>
                    <a:pt x="9282" y="60590"/>
                  </a:cubicBezTo>
                  <a:lnTo>
                    <a:pt x="7376" y="83451"/>
                  </a:lnTo>
                  <a:cubicBezTo>
                    <a:pt x="4519" y="114883"/>
                    <a:pt x="28332" y="142505"/>
                    <a:pt x="60717" y="145363"/>
                  </a:cubicBez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2942678" y="6180194"/>
            <a:ext cx="2372412" cy="4364133"/>
            <a:chOff x="17259151" y="8240438"/>
            <a:chExt cx="3163628" cy="5819602"/>
          </a:xfrm>
        </p:grpSpPr>
        <p:sp>
          <p:nvSpPr>
            <p:cNvPr id="41" name="Freeform: Shape 40"/>
            <p:cNvSpPr/>
            <p:nvPr/>
          </p:nvSpPr>
          <p:spPr>
            <a:xfrm>
              <a:off x="17949891" y="11387771"/>
              <a:ext cx="2409196" cy="2672269"/>
            </a:xfrm>
            <a:custGeom>
              <a:avLst/>
              <a:gdLst>
                <a:gd name="connsiteX0" fmla="*/ 1289209 w 1657350"/>
                <a:gd name="connsiteY0" fmla="*/ 7144 h 1838325"/>
                <a:gd name="connsiteX1" fmla="*/ 1657826 w 1657350"/>
                <a:gd name="connsiteY1" fmla="*/ 1838801 h 1838325"/>
                <a:gd name="connsiteX2" fmla="*/ 287179 w 1657350"/>
                <a:gd name="connsiteY2" fmla="*/ 1838801 h 1838325"/>
                <a:gd name="connsiteX3" fmla="*/ 7144 w 1657350"/>
                <a:gd name="connsiteY3" fmla="*/ 171926 h 183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838325">
                  <a:moveTo>
                    <a:pt x="1289209" y="7144"/>
                  </a:moveTo>
                  <a:cubicBezTo>
                    <a:pt x="1289209" y="7144"/>
                    <a:pt x="1212056" y="1317784"/>
                    <a:pt x="1657826" y="1838801"/>
                  </a:cubicBezTo>
                  <a:lnTo>
                    <a:pt x="287179" y="1838801"/>
                  </a:lnTo>
                  <a:lnTo>
                    <a:pt x="7144" y="171926"/>
                  </a:lnTo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17398762" y="9714444"/>
              <a:ext cx="2603039" cy="2533809"/>
            </a:xfrm>
            <a:custGeom>
              <a:avLst/>
              <a:gdLst>
                <a:gd name="connsiteX0" fmla="*/ 7186 w 1790700"/>
                <a:gd name="connsiteY0" fmla="*/ 281017 h 1743075"/>
                <a:gd name="connsiteX1" fmla="*/ 57669 w 1790700"/>
                <a:gd name="connsiteY1" fmla="*/ 577245 h 1743075"/>
                <a:gd name="connsiteX2" fmla="*/ 563446 w 1790700"/>
                <a:gd name="connsiteY2" fmla="*/ 1537365 h 1743075"/>
                <a:gd name="connsiteX3" fmla="*/ 1399741 w 1790700"/>
                <a:gd name="connsiteY3" fmla="*/ 1598325 h 1743075"/>
                <a:gd name="connsiteX4" fmla="*/ 1788361 w 1790700"/>
                <a:gd name="connsiteY4" fmla="*/ 678210 h 1743075"/>
                <a:gd name="connsiteX5" fmla="*/ 7186 w 1790700"/>
                <a:gd name="connsiteY5" fmla="*/ 281017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0700" h="1743075">
                  <a:moveTo>
                    <a:pt x="7186" y="281017"/>
                  </a:moveTo>
                  <a:cubicBezTo>
                    <a:pt x="6233" y="359122"/>
                    <a:pt x="21473" y="457230"/>
                    <a:pt x="57669" y="577245"/>
                  </a:cubicBezTo>
                  <a:cubicBezTo>
                    <a:pt x="203400" y="1063972"/>
                    <a:pt x="381519" y="1364010"/>
                    <a:pt x="563446" y="1537365"/>
                  </a:cubicBezTo>
                  <a:cubicBezTo>
                    <a:pt x="881581" y="1840260"/>
                    <a:pt x="1210194" y="1753582"/>
                    <a:pt x="1399741" y="1598325"/>
                  </a:cubicBezTo>
                  <a:cubicBezTo>
                    <a:pt x="1696921" y="1353532"/>
                    <a:pt x="1788361" y="678210"/>
                    <a:pt x="1788361" y="678210"/>
                  </a:cubicBezTo>
                  <a:cubicBezTo>
                    <a:pt x="1788361" y="678210"/>
                    <a:pt x="20521" y="-515273"/>
                    <a:pt x="7186" y="281017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7398762" y="10112558"/>
              <a:ext cx="2021509" cy="1841512"/>
            </a:xfrm>
            <a:custGeom>
              <a:avLst/>
              <a:gdLst>
                <a:gd name="connsiteX0" fmla="*/ 7186 w 1390650"/>
                <a:gd name="connsiteY0" fmla="*/ 7144 h 1266825"/>
                <a:gd name="connsiteX1" fmla="*/ 57669 w 1390650"/>
                <a:gd name="connsiteY1" fmla="*/ 303371 h 1266825"/>
                <a:gd name="connsiteX2" fmla="*/ 563446 w 1390650"/>
                <a:gd name="connsiteY2" fmla="*/ 1263491 h 1266825"/>
                <a:gd name="connsiteX3" fmla="*/ 1389263 w 1390650"/>
                <a:gd name="connsiteY3" fmla="*/ 381476 h 1266825"/>
                <a:gd name="connsiteX4" fmla="*/ 7186 w 1390650"/>
                <a:gd name="connsiteY4" fmla="*/ 7144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650" h="1266825">
                  <a:moveTo>
                    <a:pt x="7186" y="7144"/>
                  </a:moveTo>
                  <a:cubicBezTo>
                    <a:pt x="6233" y="85249"/>
                    <a:pt x="21473" y="183356"/>
                    <a:pt x="57669" y="303371"/>
                  </a:cubicBezTo>
                  <a:cubicBezTo>
                    <a:pt x="203400" y="790099"/>
                    <a:pt x="381519" y="1090136"/>
                    <a:pt x="563446" y="1263491"/>
                  </a:cubicBezTo>
                  <a:cubicBezTo>
                    <a:pt x="588211" y="491014"/>
                    <a:pt x="1389263" y="381476"/>
                    <a:pt x="1389263" y="381476"/>
                  </a:cubicBezTo>
                  <a:lnTo>
                    <a:pt x="7186" y="7144"/>
                  </a:lnTo>
                  <a:close/>
                </a:path>
              </a:pathLst>
            </a:custGeom>
            <a:solidFill>
              <a:srgbClr val="773D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7259151" y="8516120"/>
              <a:ext cx="2990726" cy="2201506"/>
            </a:xfrm>
            <a:custGeom>
              <a:avLst/>
              <a:gdLst>
                <a:gd name="connsiteX0" fmla="*/ 56555 w 2057400"/>
                <a:gd name="connsiteY0" fmla="*/ 1293971 h 1514475"/>
                <a:gd name="connsiteX1" fmla="*/ 186096 w 2057400"/>
                <a:gd name="connsiteY1" fmla="*/ 1407319 h 1514475"/>
                <a:gd name="connsiteX2" fmla="*/ 1171933 w 2057400"/>
                <a:gd name="connsiteY2" fmla="*/ 1462564 h 1514475"/>
                <a:gd name="connsiteX3" fmla="*/ 1560552 w 2057400"/>
                <a:gd name="connsiteY3" fmla="*/ 1484471 h 1514475"/>
                <a:gd name="connsiteX4" fmla="*/ 2055852 w 2057400"/>
                <a:gd name="connsiteY4" fmla="*/ 1512094 h 1514475"/>
                <a:gd name="connsiteX5" fmla="*/ 2058710 w 2057400"/>
                <a:gd name="connsiteY5" fmla="*/ 1512094 h 1514475"/>
                <a:gd name="connsiteX6" fmla="*/ 2058710 w 2057400"/>
                <a:gd name="connsiteY6" fmla="*/ 7144 h 1514475"/>
                <a:gd name="connsiteX7" fmla="*/ 2055852 w 2057400"/>
                <a:gd name="connsiteY7" fmla="*/ 7144 h 1514475"/>
                <a:gd name="connsiteX8" fmla="*/ 185142 w 2057400"/>
                <a:gd name="connsiteY8" fmla="*/ 110966 h 1514475"/>
                <a:gd name="connsiteX9" fmla="*/ 55602 w 2057400"/>
                <a:gd name="connsiteY9" fmla="*/ 224314 h 1514475"/>
                <a:gd name="connsiteX10" fmla="*/ 56555 w 2057400"/>
                <a:gd name="connsiteY10" fmla="*/ 1293971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7400" h="1514475">
                  <a:moveTo>
                    <a:pt x="56555" y="1293971"/>
                  </a:moveTo>
                  <a:cubicBezTo>
                    <a:pt x="67985" y="1356836"/>
                    <a:pt x="121325" y="1403509"/>
                    <a:pt x="186096" y="1407319"/>
                  </a:cubicBezTo>
                  <a:lnTo>
                    <a:pt x="1171933" y="1462564"/>
                  </a:lnTo>
                  <a:lnTo>
                    <a:pt x="1560552" y="1484471"/>
                  </a:lnTo>
                  <a:lnTo>
                    <a:pt x="2055852" y="1512094"/>
                  </a:lnTo>
                  <a:cubicBezTo>
                    <a:pt x="2056805" y="1512094"/>
                    <a:pt x="2057758" y="1512094"/>
                    <a:pt x="2058710" y="1512094"/>
                  </a:cubicBezTo>
                  <a:lnTo>
                    <a:pt x="2058710" y="7144"/>
                  </a:lnTo>
                  <a:cubicBezTo>
                    <a:pt x="2057758" y="7144"/>
                    <a:pt x="2056805" y="7144"/>
                    <a:pt x="2055852" y="7144"/>
                  </a:cubicBezTo>
                  <a:lnTo>
                    <a:pt x="185142" y="110966"/>
                  </a:lnTo>
                  <a:cubicBezTo>
                    <a:pt x="121325" y="114776"/>
                    <a:pt x="67033" y="161449"/>
                    <a:pt x="55602" y="224314"/>
                  </a:cubicBezTo>
                  <a:cubicBezTo>
                    <a:pt x="-9167" y="580549"/>
                    <a:pt x="-9167" y="936784"/>
                    <a:pt x="56555" y="1293971"/>
                  </a:cubicBezTo>
                  <a:close/>
                </a:path>
              </a:pathLst>
            </a:custGeom>
            <a:solidFill>
              <a:srgbClr val="389F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20076630" y="8514735"/>
              <a:ext cx="346149" cy="2201506"/>
            </a:xfrm>
            <a:custGeom>
              <a:avLst/>
              <a:gdLst>
                <a:gd name="connsiteX0" fmla="*/ 235744 w 238125"/>
                <a:gd name="connsiteY0" fmla="*/ 759619 h 1514475"/>
                <a:gd name="connsiteX1" fmla="*/ 121444 w 238125"/>
                <a:gd name="connsiteY1" fmla="*/ 1512094 h 1514475"/>
                <a:gd name="connsiteX2" fmla="*/ 7144 w 238125"/>
                <a:gd name="connsiteY2" fmla="*/ 759619 h 1514475"/>
                <a:gd name="connsiteX3" fmla="*/ 121444 w 238125"/>
                <a:gd name="connsiteY3" fmla="*/ 7144 h 1514475"/>
                <a:gd name="connsiteX4" fmla="*/ 235744 w 238125"/>
                <a:gd name="connsiteY4" fmla="*/ 759619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514475">
                  <a:moveTo>
                    <a:pt x="235744" y="759619"/>
                  </a:moveTo>
                  <a:cubicBezTo>
                    <a:pt x="235744" y="1175199"/>
                    <a:pt x="184570" y="1512094"/>
                    <a:pt x="121444" y="1512094"/>
                  </a:cubicBezTo>
                  <a:cubicBezTo>
                    <a:pt x="58317" y="1512094"/>
                    <a:pt x="7144" y="1175199"/>
                    <a:pt x="7144" y="759619"/>
                  </a:cubicBezTo>
                  <a:cubicBezTo>
                    <a:pt x="7144" y="344038"/>
                    <a:pt x="58317" y="7144"/>
                    <a:pt x="121444" y="7144"/>
                  </a:cubicBezTo>
                  <a:cubicBezTo>
                    <a:pt x="184570" y="7144"/>
                    <a:pt x="235744" y="344038"/>
                    <a:pt x="235744" y="75961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7344823" y="8595042"/>
              <a:ext cx="2450733" cy="553838"/>
            </a:xfrm>
            <a:custGeom>
              <a:avLst/>
              <a:gdLst>
                <a:gd name="connsiteX0" fmla="*/ 7144 w 1685925"/>
                <a:gd name="connsiteY0" fmla="*/ 256699 h 381000"/>
                <a:gd name="connsiteX1" fmla="*/ 41435 w 1685925"/>
                <a:gd name="connsiteY1" fmla="*/ 324326 h 381000"/>
                <a:gd name="connsiteX2" fmla="*/ 407194 w 1685925"/>
                <a:gd name="connsiteY2" fmla="*/ 289084 h 381000"/>
                <a:gd name="connsiteX3" fmla="*/ 434816 w 1685925"/>
                <a:gd name="connsiteY3" fmla="*/ 324326 h 381000"/>
                <a:gd name="connsiteX4" fmla="*/ 768192 w 1685925"/>
                <a:gd name="connsiteY4" fmla="*/ 318611 h 381000"/>
                <a:gd name="connsiteX5" fmla="*/ 774860 w 1685925"/>
                <a:gd name="connsiteY5" fmla="*/ 324326 h 381000"/>
                <a:gd name="connsiteX6" fmla="*/ 1108235 w 1685925"/>
                <a:gd name="connsiteY6" fmla="*/ 318611 h 381000"/>
                <a:gd name="connsiteX7" fmla="*/ 1114902 w 1685925"/>
                <a:gd name="connsiteY7" fmla="*/ 324326 h 381000"/>
                <a:gd name="connsiteX8" fmla="*/ 1503522 w 1685925"/>
                <a:gd name="connsiteY8" fmla="*/ 261461 h 381000"/>
                <a:gd name="connsiteX9" fmla="*/ 1663542 w 1685925"/>
                <a:gd name="connsiteY9" fmla="*/ 39529 h 381000"/>
                <a:gd name="connsiteX10" fmla="*/ 1680687 w 1685925"/>
                <a:gd name="connsiteY10" fmla="*/ 7144 h 381000"/>
                <a:gd name="connsiteX11" fmla="*/ 1535906 w 1685925"/>
                <a:gd name="connsiteY11" fmla="*/ 207169 h 381000"/>
                <a:gd name="connsiteX12" fmla="*/ 1147287 w 1685925"/>
                <a:gd name="connsiteY12" fmla="*/ 270034 h 381000"/>
                <a:gd name="connsiteX13" fmla="*/ 1140619 w 1685925"/>
                <a:gd name="connsiteY13" fmla="*/ 264319 h 381000"/>
                <a:gd name="connsiteX14" fmla="*/ 807244 w 1685925"/>
                <a:gd name="connsiteY14" fmla="*/ 270034 h 381000"/>
                <a:gd name="connsiteX15" fmla="*/ 800577 w 1685925"/>
                <a:gd name="connsiteY15" fmla="*/ 264319 h 381000"/>
                <a:gd name="connsiteX16" fmla="*/ 467202 w 1685925"/>
                <a:gd name="connsiteY16" fmla="*/ 270034 h 381000"/>
                <a:gd name="connsiteX17" fmla="*/ 439579 w 1685925"/>
                <a:gd name="connsiteY17" fmla="*/ 234791 h 381000"/>
                <a:gd name="connsiteX18" fmla="*/ 73819 w 1685925"/>
                <a:gd name="connsiteY18" fmla="*/ 270034 h 381000"/>
                <a:gd name="connsiteX19" fmla="*/ 39529 w 1685925"/>
                <a:gd name="connsiteY19" fmla="*/ 202406 h 381000"/>
                <a:gd name="connsiteX20" fmla="*/ 42387 w 1685925"/>
                <a:gd name="connsiteY20" fmla="*/ 180499 h 381000"/>
                <a:gd name="connsiteX21" fmla="*/ 22385 w 1685925"/>
                <a:gd name="connsiteY21" fmla="*/ 208121 h 381000"/>
                <a:gd name="connsiteX22" fmla="*/ 7144 w 1685925"/>
                <a:gd name="connsiteY22" fmla="*/ 25669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85925" h="381000">
                  <a:moveTo>
                    <a:pt x="7144" y="256699"/>
                  </a:moveTo>
                  <a:cubicBezTo>
                    <a:pt x="7144" y="282416"/>
                    <a:pt x="19527" y="308134"/>
                    <a:pt x="41435" y="324326"/>
                  </a:cubicBezTo>
                  <a:cubicBezTo>
                    <a:pt x="155735" y="406241"/>
                    <a:pt x="312897" y="389096"/>
                    <a:pt x="407194" y="289084"/>
                  </a:cubicBezTo>
                  <a:cubicBezTo>
                    <a:pt x="412910" y="302419"/>
                    <a:pt x="422435" y="314801"/>
                    <a:pt x="434816" y="324326"/>
                  </a:cubicBezTo>
                  <a:cubicBezTo>
                    <a:pt x="536735" y="397669"/>
                    <a:pt x="672942" y="391954"/>
                    <a:pt x="768192" y="318611"/>
                  </a:cubicBezTo>
                  <a:cubicBezTo>
                    <a:pt x="770097" y="320516"/>
                    <a:pt x="772954" y="322421"/>
                    <a:pt x="774860" y="324326"/>
                  </a:cubicBezTo>
                  <a:cubicBezTo>
                    <a:pt x="876777" y="397669"/>
                    <a:pt x="1012985" y="391954"/>
                    <a:pt x="1108235" y="318611"/>
                  </a:cubicBezTo>
                  <a:cubicBezTo>
                    <a:pt x="1110139" y="320516"/>
                    <a:pt x="1112997" y="322421"/>
                    <a:pt x="1114902" y="324326"/>
                  </a:cubicBezTo>
                  <a:cubicBezTo>
                    <a:pt x="1239679" y="413861"/>
                    <a:pt x="1413987" y="385286"/>
                    <a:pt x="1503522" y="261461"/>
                  </a:cubicBezTo>
                  <a:lnTo>
                    <a:pt x="1663542" y="39529"/>
                  </a:lnTo>
                  <a:cubicBezTo>
                    <a:pt x="1671162" y="29051"/>
                    <a:pt x="1676877" y="18574"/>
                    <a:pt x="1680687" y="7144"/>
                  </a:cubicBezTo>
                  <a:lnTo>
                    <a:pt x="1535906" y="207169"/>
                  </a:lnTo>
                  <a:cubicBezTo>
                    <a:pt x="1446372" y="331946"/>
                    <a:pt x="1271112" y="359569"/>
                    <a:pt x="1147287" y="270034"/>
                  </a:cubicBezTo>
                  <a:cubicBezTo>
                    <a:pt x="1144429" y="268129"/>
                    <a:pt x="1142525" y="266224"/>
                    <a:pt x="1140619" y="264319"/>
                  </a:cubicBezTo>
                  <a:cubicBezTo>
                    <a:pt x="1045369" y="337661"/>
                    <a:pt x="909162" y="343376"/>
                    <a:pt x="807244" y="270034"/>
                  </a:cubicBezTo>
                  <a:cubicBezTo>
                    <a:pt x="804387" y="268129"/>
                    <a:pt x="802481" y="266224"/>
                    <a:pt x="800577" y="264319"/>
                  </a:cubicBezTo>
                  <a:cubicBezTo>
                    <a:pt x="705327" y="337661"/>
                    <a:pt x="569119" y="343376"/>
                    <a:pt x="467202" y="270034"/>
                  </a:cubicBezTo>
                  <a:cubicBezTo>
                    <a:pt x="454819" y="260509"/>
                    <a:pt x="445294" y="249079"/>
                    <a:pt x="439579" y="234791"/>
                  </a:cubicBezTo>
                  <a:cubicBezTo>
                    <a:pt x="345281" y="334804"/>
                    <a:pt x="188119" y="351949"/>
                    <a:pt x="73819" y="270034"/>
                  </a:cubicBezTo>
                  <a:cubicBezTo>
                    <a:pt x="51912" y="253841"/>
                    <a:pt x="39529" y="228124"/>
                    <a:pt x="39529" y="202406"/>
                  </a:cubicBezTo>
                  <a:cubicBezTo>
                    <a:pt x="39529" y="194786"/>
                    <a:pt x="40481" y="188119"/>
                    <a:pt x="42387" y="180499"/>
                  </a:cubicBezTo>
                  <a:lnTo>
                    <a:pt x="22385" y="208121"/>
                  </a:lnTo>
                  <a:cubicBezTo>
                    <a:pt x="11906" y="223361"/>
                    <a:pt x="7144" y="239554"/>
                    <a:pt x="7144" y="25669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7391900" y="8240438"/>
              <a:ext cx="2464579" cy="830757"/>
            </a:xfrm>
            <a:custGeom>
              <a:avLst/>
              <a:gdLst>
                <a:gd name="connsiteX0" fmla="*/ 7144 w 1695450"/>
                <a:gd name="connsiteY0" fmla="*/ 446348 h 571500"/>
                <a:gd name="connsiteX1" fmla="*/ 41434 w 1695450"/>
                <a:gd name="connsiteY1" fmla="*/ 513975 h 571500"/>
                <a:gd name="connsiteX2" fmla="*/ 407194 w 1695450"/>
                <a:gd name="connsiteY2" fmla="*/ 478733 h 571500"/>
                <a:gd name="connsiteX3" fmla="*/ 434816 w 1695450"/>
                <a:gd name="connsiteY3" fmla="*/ 513975 h 571500"/>
                <a:gd name="connsiteX4" fmla="*/ 768192 w 1695450"/>
                <a:gd name="connsiteY4" fmla="*/ 508260 h 571500"/>
                <a:gd name="connsiteX5" fmla="*/ 774859 w 1695450"/>
                <a:gd name="connsiteY5" fmla="*/ 513975 h 571500"/>
                <a:gd name="connsiteX6" fmla="*/ 1108234 w 1695450"/>
                <a:gd name="connsiteY6" fmla="*/ 508260 h 571500"/>
                <a:gd name="connsiteX7" fmla="*/ 1114902 w 1695450"/>
                <a:gd name="connsiteY7" fmla="*/ 513975 h 571500"/>
                <a:gd name="connsiteX8" fmla="*/ 1503521 w 1695450"/>
                <a:gd name="connsiteY8" fmla="*/ 451110 h 571500"/>
                <a:gd name="connsiteX9" fmla="*/ 1648302 w 1695450"/>
                <a:gd name="connsiteY9" fmla="*/ 251085 h 571500"/>
                <a:gd name="connsiteX10" fmla="*/ 1664494 w 1695450"/>
                <a:gd name="connsiteY10" fmla="*/ 229178 h 571500"/>
                <a:gd name="connsiteX11" fmla="*/ 1688306 w 1695450"/>
                <a:gd name="connsiteY11" fmla="*/ 154883 h 571500"/>
                <a:gd name="connsiteX12" fmla="*/ 1635919 w 1695450"/>
                <a:gd name="connsiteY12" fmla="*/ 51060 h 571500"/>
                <a:gd name="connsiteX13" fmla="*/ 1326356 w 1695450"/>
                <a:gd name="connsiteY13" fmla="*/ 83445 h 571500"/>
                <a:gd name="connsiteX14" fmla="*/ 1295877 w 1695450"/>
                <a:gd name="connsiteY14" fmla="*/ 51060 h 571500"/>
                <a:gd name="connsiteX15" fmla="*/ 986314 w 1695450"/>
                <a:gd name="connsiteY15" fmla="*/ 83445 h 571500"/>
                <a:gd name="connsiteX16" fmla="*/ 955834 w 1695450"/>
                <a:gd name="connsiteY16" fmla="*/ 51060 h 571500"/>
                <a:gd name="connsiteX17" fmla="*/ 629127 w 1695450"/>
                <a:gd name="connsiteY17" fmla="*/ 104400 h 571500"/>
                <a:gd name="connsiteX18" fmla="*/ 611981 w 1695450"/>
                <a:gd name="connsiteY18" fmla="*/ 128213 h 571500"/>
                <a:gd name="connsiteX19" fmla="*/ 594837 w 1695450"/>
                <a:gd name="connsiteY19" fmla="*/ 85350 h 571500"/>
                <a:gd name="connsiteX20" fmla="*/ 562452 w 1695450"/>
                <a:gd name="connsiteY20" fmla="*/ 51060 h 571500"/>
                <a:gd name="connsiteX21" fmla="*/ 235744 w 1695450"/>
                <a:gd name="connsiteY21" fmla="*/ 104400 h 571500"/>
                <a:gd name="connsiteX22" fmla="*/ 23337 w 1695450"/>
                <a:gd name="connsiteY22" fmla="*/ 399675 h 571500"/>
                <a:gd name="connsiteX23" fmla="*/ 10954 w 1695450"/>
                <a:gd name="connsiteY23" fmla="*/ 426345 h 571500"/>
                <a:gd name="connsiteX24" fmla="*/ 7144 w 1695450"/>
                <a:gd name="connsiteY24" fmla="*/ 446348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95450" h="571500">
                  <a:moveTo>
                    <a:pt x="7144" y="446348"/>
                  </a:moveTo>
                  <a:cubicBezTo>
                    <a:pt x="7144" y="472065"/>
                    <a:pt x="19527" y="497783"/>
                    <a:pt x="41434" y="513975"/>
                  </a:cubicBezTo>
                  <a:cubicBezTo>
                    <a:pt x="155734" y="595890"/>
                    <a:pt x="312896" y="578745"/>
                    <a:pt x="407194" y="478733"/>
                  </a:cubicBezTo>
                  <a:cubicBezTo>
                    <a:pt x="412909" y="492068"/>
                    <a:pt x="422434" y="504450"/>
                    <a:pt x="434816" y="513975"/>
                  </a:cubicBezTo>
                  <a:cubicBezTo>
                    <a:pt x="536734" y="587318"/>
                    <a:pt x="672942" y="581603"/>
                    <a:pt x="768192" y="508260"/>
                  </a:cubicBezTo>
                  <a:cubicBezTo>
                    <a:pt x="770096" y="510165"/>
                    <a:pt x="772954" y="512070"/>
                    <a:pt x="774859" y="513975"/>
                  </a:cubicBezTo>
                  <a:cubicBezTo>
                    <a:pt x="876777" y="587318"/>
                    <a:pt x="1012984" y="581603"/>
                    <a:pt x="1108234" y="508260"/>
                  </a:cubicBezTo>
                  <a:cubicBezTo>
                    <a:pt x="1110139" y="510165"/>
                    <a:pt x="1112996" y="512070"/>
                    <a:pt x="1114902" y="513975"/>
                  </a:cubicBezTo>
                  <a:cubicBezTo>
                    <a:pt x="1239679" y="603510"/>
                    <a:pt x="1413987" y="574935"/>
                    <a:pt x="1503521" y="451110"/>
                  </a:cubicBezTo>
                  <a:lnTo>
                    <a:pt x="1648302" y="251085"/>
                  </a:lnTo>
                  <a:lnTo>
                    <a:pt x="1664494" y="229178"/>
                  </a:lnTo>
                  <a:cubicBezTo>
                    <a:pt x="1680687" y="206318"/>
                    <a:pt x="1688306" y="180600"/>
                    <a:pt x="1688306" y="154883"/>
                  </a:cubicBezTo>
                  <a:cubicBezTo>
                    <a:pt x="1688306" y="114878"/>
                    <a:pt x="1670209" y="75825"/>
                    <a:pt x="1635919" y="51060"/>
                  </a:cubicBezTo>
                  <a:cubicBezTo>
                    <a:pt x="1538764" y="-18472"/>
                    <a:pt x="1405414" y="-3232"/>
                    <a:pt x="1326356" y="83445"/>
                  </a:cubicBezTo>
                  <a:cubicBezTo>
                    <a:pt x="1317784" y="71063"/>
                    <a:pt x="1308259" y="60585"/>
                    <a:pt x="1295877" y="51060"/>
                  </a:cubicBezTo>
                  <a:cubicBezTo>
                    <a:pt x="1198721" y="-18472"/>
                    <a:pt x="1065371" y="-3232"/>
                    <a:pt x="986314" y="83445"/>
                  </a:cubicBezTo>
                  <a:cubicBezTo>
                    <a:pt x="977742" y="71063"/>
                    <a:pt x="968217" y="60585"/>
                    <a:pt x="955834" y="51060"/>
                  </a:cubicBezTo>
                  <a:cubicBezTo>
                    <a:pt x="851059" y="-24187"/>
                    <a:pt x="704374" y="-375"/>
                    <a:pt x="629127" y="104400"/>
                  </a:cubicBezTo>
                  <a:lnTo>
                    <a:pt x="611981" y="128213"/>
                  </a:lnTo>
                  <a:cubicBezTo>
                    <a:pt x="609124" y="112973"/>
                    <a:pt x="603409" y="98685"/>
                    <a:pt x="594837" y="85350"/>
                  </a:cubicBezTo>
                  <a:cubicBezTo>
                    <a:pt x="586264" y="72015"/>
                    <a:pt x="575787" y="60585"/>
                    <a:pt x="562452" y="51060"/>
                  </a:cubicBezTo>
                  <a:cubicBezTo>
                    <a:pt x="457677" y="-24187"/>
                    <a:pt x="310991" y="-375"/>
                    <a:pt x="235744" y="104400"/>
                  </a:cubicBezTo>
                  <a:lnTo>
                    <a:pt x="23337" y="399675"/>
                  </a:lnTo>
                  <a:cubicBezTo>
                    <a:pt x="17621" y="408248"/>
                    <a:pt x="12859" y="416820"/>
                    <a:pt x="10954" y="426345"/>
                  </a:cubicBezTo>
                  <a:cubicBezTo>
                    <a:pt x="8096" y="432060"/>
                    <a:pt x="7144" y="438728"/>
                    <a:pt x="7144" y="446348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8906647" y="10159634"/>
              <a:ext cx="623068" cy="512300"/>
            </a:xfrm>
            <a:custGeom>
              <a:avLst/>
              <a:gdLst>
                <a:gd name="connsiteX0" fmla="*/ 7144 w 428625"/>
                <a:gd name="connsiteY0" fmla="*/ 7144 h 352425"/>
                <a:gd name="connsiteX1" fmla="*/ 38577 w 428625"/>
                <a:gd name="connsiteY1" fmla="*/ 331946 h 352425"/>
                <a:gd name="connsiteX2" fmla="*/ 39529 w 428625"/>
                <a:gd name="connsiteY2" fmla="*/ 331946 h 352425"/>
                <a:gd name="connsiteX3" fmla="*/ 428148 w 428625"/>
                <a:gd name="connsiteY3" fmla="*/ 352901 h 352425"/>
                <a:gd name="connsiteX4" fmla="*/ 387191 w 428625"/>
                <a:gd name="connsiteY4" fmla="*/ 904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52425">
                  <a:moveTo>
                    <a:pt x="7144" y="7144"/>
                  </a:moveTo>
                  <a:lnTo>
                    <a:pt x="38577" y="331946"/>
                  </a:lnTo>
                  <a:lnTo>
                    <a:pt x="39529" y="331946"/>
                  </a:lnTo>
                  <a:lnTo>
                    <a:pt x="428148" y="352901"/>
                  </a:lnTo>
                  <a:lnTo>
                    <a:pt x="387191" y="9049"/>
                  </a:ln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8907072" y="9952861"/>
              <a:ext cx="1024600" cy="941525"/>
            </a:xfrm>
            <a:custGeom>
              <a:avLst/>
              <a:gdLst>
                <a:gd name="connsiteX0" fmla="*/ 491674 w 704850"/>
                <a:gd name="connsiteY0" fmla="*/ 139864 h 647700"/>
                <a:gd name="connsiteX1" fmla="*/ 675506 w 704850"/>
                <a:gd name="connsiteY1" fmla="*/ 394181 h 647700"/>
                <a:gd name="connsiteX2" fmla="*/ 642168 w 704850"/>
                <a:gd name="connsiteY2" fmla="*/ 598016 h 647700"/>
                <a:gd name="connsiteX3" fmla="*/ 642168 w 704850"/>
                <a:gd name="connsiteY3" fmla="*/ 598016 h 647700"/>
                <a:gd name="connsiteX4" fmla="*/ 268789 w 704850"/>
                <a:gd name="connsiteY4" fmla="*/ 537056 h 647700"/>
                <a:gd name="connsiteX5" fmla="*/ 24949 w 704850"/>
                <a:gd name="connsiteY5" fmla="*/ 198919 h 647700"/>
                <a:gd name="connsiteX6" fmla="*/ 46856 w 704850"/>
                <a:gd name="connsiteY6" fmla="*/ 66521 h 647700"/>
                <a:gd name="connsiteX7" fmla="*/ 46856 w 704850"/>
                <a:gd name="connsiteY7" fmla="*/ 66521 h 647700"/>
                <a:gd name="connsiteX8" fmla="*/ 491674 w 704850"/>
                <a:gd name="connsiteY8" fmla="*/ 139864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850" h="647700">
                  <a:moveTo>
                    <a:pt x="491674" y="139864"/>
                  </a:moveTo>
                  <a:lnTo>
                    <a:pt x="675506" y="394181"/>
                  </a:lnTo>
                  <a:cubicBezTo>
                    <a:pt x="722178" y="458951"/>
                    <a:pt x="707891" y="551344"/>
                    <a:pt x="642168" y="598016"/>
                  </a:cubicBezTo>
                  <a:lnTo>
                    <a:pt x="642168" y="598016"/>
                  </a:lnTo>
                  <a:cubicBezTo>
                    <a:pt x="523106" y="683741"/>
                    <a:pt x="354514" y="657071"/>
                    <a:pt x="268789" y="537056"/>
                  </a:cubicBezTo>
                  <a:lnTo>
                    <a:pt x="24949" y="198919"/>
                  </a:lnTo>
                  <a:cubicBezTo>
                    <a:pt x="-5532" y="157009"/>
                    <a:pt x="3993" y="97001"/>
                    <a:pt x="46856" y="66521"/>
                  </a:cubicBezTo>
                  <a:lnTo>
                    <a:pt x="46856" y="66521"/>
                  </a:lnTo>
                  <a:cubicBezTo>
                    <a:pt x="187826" y="-35396"/>
                    <a:pt x="388803" y="-3011"/>
                    <a:pt x="491674" y="139864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13138" y="4201794"/>
            <a:ext cx="9061727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8625" b="1">
                <a:latin typeface="Century Gothic" panose="020B0502020202020204"/>
              </a:rPr>
              <a:t>Communication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2613" y="972094"/>
            <a:ext cx="7971387" cy="8285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2818723" y="4815235"/>
            <a:ext cx="501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阿里云 产品经理</a:t>
            </a:r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2586" y="2961371"/>
            <a:ext cx="350608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7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崔 宇 新</a:t>
            </a:r>
            <a:endParaRPr lang="en-US" sz="124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818723" y="4469031"/>
            <a:ext cx="3039209" cy="0"/>
          </a:xfrm>
          <a:prstGeom prst="line">
            <a:avLst/>
          </a:prstGeom>
          <a:ln w="1905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1" name="Rectangle 20"/>
          <p:cNvSpPr/>
          <p:nvPr/>
        </p:nvSpPr>
        <p:spPr>
          <a:xfrm>
            <a:off x="9144002" y="10287002"/>
            <a:ext cx="7971389" cy="10285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" name="Straight Connector 1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949842" y="4949340"/>
            <a:ext cx="388320" cy="38832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4"/>
          <p:cNvSpPr txBox="1"/>
          <p:nvPr/>
        </p:nvSpPr>
        <p:spPr>
          <a:xfrm>
            <a:off x="2818722" y="5645597"/>
            <a:ext cx="40468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3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软学</a:t>
            </a:r>
            <a:endParaRPr lang="en-US" sz="13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72347E-7 -2.22222E-6 L 0.43588 -2.22222E-6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9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10" grpId="0"/>
      <p:bldP spid="21" grpId="0" animBg="1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5216475" y="7126206"/>
            <a:ext cx="7745802" cy="1993557"/>
          </a:xfrm>
          <a:custGeom>
            <a:avLst/>
            <a:gdLst>
              <a:gd name="connsiteX0" fmla="*/ 2311241 w 7105650"/>
              <a:gd name="connsiteY0" fmla="*/ 1829276 h 1828800"/>
              <a:gd name="connsiteX1" fmla="*/ 915829 w 7105650"/>
              <a:gd name="connsiteY1" fmla="*/ 1602581 h 1828800"/>
              <a:gd name="connsiteX2" fmla="*/ 7144 w 7105650"/>
              <a:gd name="connsiteY2" fmla="*/ 1273016 h 1828800"/>
              <a:gd name="connsiteX3" fmla="*/ 54769 w 7105650"/>
              <a:gd name="connsiteY3" fmla="*/ 1169194 h 1828800"/>
              <a:gd name="connsiteX4" fmla="*/ 950119 w 7105650"/>
              <a:gd name="connsiteY4" fmla="*/ 1493044 h 1828800"/>
              <a:gd name="connsiteX5" fmla="*/ 2689384 w 7105650"/>
              <a:gd name="connsiteY5" fmla="*/ 1688306 h 1828800"/>
              <a:gd name="connsiteX6" fmla="*/ 3894296 w 7105650"/>
              <a:gd name="connsiteY6" fmla="*/ 1125379 h 1828800"/>
              <a:gd name="connsiteX7" fmla="*/ 7090886 w 7105650"/>
              <a:gd name="connsiteY7" fmla="*/ 7144 h 1828800"/>
              <a:gd name="connsiteX8" fmla="*/ 7099459 w 7105650"/>
              <a:gd name="connsiteY8" fmla="*/ 121444 h 1828800"/>
              <a:gd name="connsiteX9" fmla="*/ 3956209 w 7105650"/>
              <a:gd name="connsiteY9" fmla="*/ 1221581 h 1828800"/>
              <a:gd name="connsiteX10" fmla="*/ 2706529 w 7105650"/>
              <a:gd name="connsiteY10" fmla="*/ 1801654 h 1828800"/>
              <a:gd name="connsiteX11" fmla="*/ 2311241 w 7105650"/>
              <a:gd name="connsiteY11" fmla="*/ 1829276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05650" h="1828800">
                <a:moveTo>
                  <a:pt x="2311241" y="1829276"/>
                </a:moveTo>
                <a:cubicBezTo>
                  <a:pt x="1813084" y="1829276"/>
                  <a:pt x="1295876" y="1713071"/>
                  <a:pt x="915829" y="1602581"/>
                </a:cubicBezTo>
                <a:cubicBezTo>
                  <a:pt x="394811" y="1451134"/>
                  <a:pt x="10954" y="1274921"/>
                  <a:pt x="7144" y="1273016"/>
                </a:cubicBezTo>
                <a:lnTo>
                  <a:pt x="54769" y="1169194"/>
                </a:lnTo>
                <a:cubicBezTo>
                  <a:pt x="58579" y="1171099"/>
                  <a:pt x="436721" y="1343501"/>
                  <a:pt x="950119" y="1493044"/>
                </a:cubicBezTo>
                <a:cubicBezTo>
                  <a:pt x="1420654" y="1630204"/>
                  <a:pt x="2105502" y="1775936"/>
                  <a:pt x="2689384" y="1688306"/>
                </a:cubicBezTo>
                <a:cubicBezTo>
                  <a:pt x="3117057" y="1624489"/>
                  <a:pt x="3477102" y="1393031"/>
                  <a:pt x="3894296" y="1125379"/>
                </a:cubicBezTo>
                <a:cubicBezTo>
                  <a:pt x="4589622" y="679609"/>
                  <a:pt x="5454492" y="124301"/>
                  <a:pt x="7090886" y="7144"/>
                </a:cubicBezTo>
                <a:lnTo>
                  <a:pt x="7099459" y="121444"/>
                </a:lnTo>
                <a:cubicBezTo>
                  <a:pt x="5491639" y="235744"/>
                  <a:pt x="4640104" y="782479"/>
                  <a:pt x="3956209" y="1221581"/>
                </a:cubicBezTo>
                <a:cubicBezTo>
                  <a:pt x="3527584" y="1496854"/>
                  <a:pt x="3158014" y="1734026"/>
                  <a:pt x="2706529" y="1801654"/>
                </a:cubicBezTo>
                <a:cubicBezTo>
                  <a:pt x="2576989" y="1820704"/>
                  <a:pt x="2444591" y="1829276"/>
                  <a:pt x="2311241" y="18292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grpSp>
        <p:nvGrpSpPr>
          <p:cNvPr id="56" name="Group 55"/>
          <p:cNvGrpSpPr/>
          <p:nvPr/>
        </p:nvGrpSpPr>
        <p:grpSpPr>
          <a:xfrm>
            <a:off x="1" y="4827386"/>
            <a:ext cx="3415007" cy="5457363"/>
            <a:chOff x="0" y="6436459"/>
            <a:chExt cx="4553934" cy="7277431"/>
          </a:xfrm>
        </p:grpSpPr>
        <p:sp>
          <p:nvSpPr>
            <p:cNvPr id="5" name="Freeform: Shape 4"/>
            <p:cNvSpPr/>
            <p:nvPr/>
          </p:nvSpPr>
          <p:spPr>
            <a:xfrm>
              <a:off x="96922" y="11000084"/>
              <a:ext cx="2783036" cy="2713806"/>
            </a:xfrm>
            <a:custGeom>
              <a:avLst/>
              <a:gdLst>
                <a:gd name="connsiteX0" fmla="*/ 7144 w 1914525"/>
                <a:gd name="connsiteY0" fmla="*/ 7144 h 1866900"/>
                <a:gd name="connsiteX1" fmla="*/ 135731 w 1914525"/>
                <a:gd name="connsiteY1" fmla="*/ 1862614 h 1866900"/>
                <a:gd name="connsiteX2" fmla="*/ 1915954 w 1914525"/>
                <a:gd name="connsiteY2" fmla="*/ 1862614 h 1866900"/>
                <a:gd name="connsiteX3" fmla="*/ 1766411 w 1914525"/>
                <a:gd name="connsiteY3" fmla="*/ 743426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525" h="1866900">
                  <a:moveTo>
                    <a:pt x="7144" y="7144"/>
                  </a:moveTo>
                  <a:lnTo>
                    <a:pt x="135731" y="1862614"/>
                  </a:lnTo>
                  <a:lnTo>
                    <a:pt x="1915954" y="1862614"/>
                  </a:lnTo>
                  <a:lnTo>
                    <a:pt x="1766411" y="743426"/>
                  </a:lnTo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81692" y="7451366"/>
              <a:ext cx="4472242" cy="5081464"/>
            </a:xfrm>
            <a:custGeom>
              <a:avLst/>
              <a:gdLst>
                <a:gd name="connsiteX0" fmla="*/ 2958941 w 3076575"/>
                <a:gd name="connsiteY0" fmla="*/ 1871186 h 3495675"/>
                <a:gd name="connsiteX1" fmla="*/ 2725579 w 3076575"/>
                <a:gd name="connsiteY1" fmla="*/ 2044541 h 3495675"/>
                <a:gd name="connsiteX2" fmla="*/ 2576989 w 3076575"/>
                <a:gd name="connsiteY2" fmla="*/ 2108359 h 3495675"/>
                <a:gd name="connsiteX3" fmla="*/ 2595086 w 3076575"/>
                <a:gd name="connsiteY3" fmla="*/ 2382679 h 3495675"/>
                <a:gd name="connsiteX4" fmla="*/ 2448401 w 3076575"/>
                <a:gd name="connsiteY4" fmla="*/ 2880836 h 3495675"/>
                <a:gd name="connsiteX5" fmla="*/ 2448401 w 3076575"/>
                <a:gd name="connsiteY5" fmla="*/ 2880836 h 3495675"/>
                <a:gd name="connsiteX6" fmla="*/ 1788319 w 3076575"/>
                <a:gd name="connsiteY6" fmla="*/ 3472339 h 3495675"/>
                <a:gd name="connsiteX7" fmla="*/ 1617821 w 3076575"/>
                <a:gd name="connsiteY7" fmla="*/ 3494246 h 3495675"/>
                <a:gd name="connsiteX8" fmla="*/ 987266 w 3076575"/>
                <a:gd name="connsiteY8" fmla="*/ 3494246 h 3495675"/>
                <a:gd name="connsiteX9" fmla="*/ 7144 w 3076575"/>
                <a:gd name="connsiteY9" fmla="*/ 2299811 h 3495675"/>
                <a:gd name="connsiteX10" fmla="*/ 7144 w 3076575"/>
                <a:gd name="connsiteY10" fmla="*/ 987266 h 3495675"/>
                <a:gd name="connsiteX11" fmla="*/ 987266 w 3076575"/>
                <a:gd name="connsiteY11" fmla="*/ 7144 h 3495675"/>
                <a:gd name="connsiteX12" fmla="*/ 1617821 w 3076575"/>
                <a:gd name="connsiteY12" fmla="*/ 7144 h 3495675"/>
                <a:gd name="connsiteX13" fmla="*/ 2253139 w 3076575"/>
                <a:gd name="connsiteY13" fmla="*/ 242411 h 3495675"/>
                <a:gd name="connsiteX14" fmla="*/ 2255044 w 3076575"/>
                <a:gd name="connsiteY14" fmla="*/ 243364 h 3495675"/>
                <a:gd name="connsiteX15" fmla="*/ 2446496 w 3076575"/>
                <a:gd name="connsiteY15" fmla="*/ 489109 h 3495675"/>
                <a:gd name="connsiteX16" fmla="*/ 2927509 w 3076575"/>
                <a:gd name="connsiteY16" fmla="*/ 1208246 h 3495675"/>
                <a:gd name="connsiteX17" fmla="*/ 3065621 w 3076575"/>
                <a:gd name="connsiteY17" fmla="*/ 1451134 h 3495675"/>
                <a:gd name="connsiteX18" fmla="*/ 2958941 w 3076575"/>
                <a:gd name="connsiteY18" fmla="*/ 1871186 h 349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575" h="3495675">
                  <a:moveTo>
                    <a:pt x="2958941" y="1871186"/>
                  </a:moveTo>
                  <a:cubicBezTo>
                    <a:pt x="2897029" y="1947386"/>
                    <a:pt x="2816066" y="2005489"/>
                    <a:pt x="2725579" y="2044541"/>
                  </a:cubicBezTo>
                  <a:lnTo>
                    <a:pt x="2576989" y="2108359"/>
                  </a:lnTo>
                  <a:lnTo>
                    <a:pt x="2595086" y="2382679"/>
                  </a:lnTo>
                  <a:cubicBezTo>
                    <a:pt x="2581751" y="2548414"/>
                    <a:pt x="2530316" y="2721769"/>
                    <a:pt x="2448401" y="2880836"/>
                  </a:cubicBezTo>
                  <a:cubicBezTo>
                    <a:pt x="2448401" y="2880836"/>
                    <a:pt x="2448401" y="2880836"/>
                    <a:pt x="2448401" y="2880836"/>
                  </a:cubicBezTo>
                  <a:cubicBezTo>
                    <a:pt x="2303621" y="3163729"/>
                    <a:pt x="2065496" y="3400901"/>
                    <a:pt x="1788319" y="3472339"/>
                  </a:cubicBezTo>
                  <a:cubicBezTo>
                    <a:pt x="1733074" y="3486626"/>
                    <a:pt x="1675924" y="3494246"/>
                    <a:pt x="1617821" y="3494246"/>
                  </a:cubicBezTo>
                  <a:lnTo>
                    <a:pt x="987266" y="3494246"/>
                  </a:lnTo>
                  <a:cubicBezTo>
                    <a:pt x="448151" y="3493294"/>
                    <a:pt x="7144" y="2838926"/>
                    <a:pt x="7144" y="2299811"/>
                  </a:cubicBezTo>
                  <a:lnTo>
                    <a:pt x="7144" y="987266"/>
                  </a:lnTo>
                  <a:cubicBezTo>
                    <a:pt x="7144" y="448151"/>
                    <a:pt x="448151" y="7144"/>
                    <a:pt x="987266" y="7144"/>
                  </a:cubicBezTo>
                  <a:lnTo>
                    <a:pt x="1617821" y="7144"/>
                  </a:lnTo>
                  <a:cubicBezTo>
                    <a:pt x="1859756" y="7144"/>
                    <a:pt x="2081689" y="95726"/>
                    <a:pt x="2253139" y="242411"/>
                  </a:cubicBezTo>
                  <a:cubicBezTo>
                    <a:pt x="2254091" y="242411"/>
                    <a:pt x="2254091" y="243364"/>
                    <a:pt x="2255044" y="243364"/>
                  </a:cubicBezTo>
                  <a:cubicBezTo>
                    <a:pt x="2343626" y="302419"/>
                    <a:pt x="2409349" y="389096"/>
                    <a:pt x="2446496" y="489109"/>
                  </a:cubicBezTo>
                  <a:cubicBezTo>
                    <a:pt x="2545556" y="758666"/>
                    <a:pt x="2712244" y="995839"/>
                    <a:pt x="2927509" y="1208246"/>
                  </a:cubicBezTo>
                  <a:cubicBezTo>
                    <a:pt x="2995136" y="1274921"/>
                    <a:pt x="3044666" y="1358741"/>
                    <a:pt x="3065621" y="1451134"/>
                  </a:cubicBezTo>
                  <a:cubicBezTo>
                    <a:pt x="3098959" y="1601629"/>
                    <a:pt x="3058954" y="1748314"/>
                    <a:pt x="2958941" y="1871186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871650" y="9082419"/>
              <a:ext cx="415379" cy="512300"/>
            </a:xfrm>
            <a:custGeom>
              <a:avLst/>
              <a:gdLst>
                <a:gd name="connsiteX0" fmla="*/ 285274 w 285750"/>
                <a:gd name="connsiteY0" fmla="*/ 180499 h 352425"/>
                <a:gd name="connsiteX1" fmla="*/ 146209 w 285750"/>
                <a:gd name="connsiteY1" fmla="*/ 353854 h 352425"/>
                <a:gd name="connsiteX2" fmla="*/ 7144 w 285750"/>
                <a:gd name="connsiteY2" fmla="*/ 180499 h 352425"/>
                <a:gd name="connsiteX3" fmla="*/ 146209 w 285750"/>
                <a:gd name="connsiteY3" fmla="*/ 7144 h 352425"/>
                <a:gd name="connsiteX4" fmla="*/ 285274 w 285750"/>
                <a:gd name="connsiteY4" fmla="*/ 18049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352425">
                  <a:moveTo>
                    <a:pt x="285274" y="180499"/>
                  </a:moveTo>
                  <a:cubicBezTo>
                    <a:pt x="285274" y="276240"/>
                    <a:pt x="223012" y="353854"/>
                    <a:pt x="146209" y="353854"/>
                  </a:cubicBezTo>
                  <a:cubicBezTo>
                    <a:pt x="69405" y="353854"/>
                    <a:pt x="7144" y="276240"/>
                    <a:pt x="7144" y="180499"/>
                  </a:cubicBezTo>
                  <a:cubicBezTo>
                    <a:pt x="7144" y="84758"/>
                    <a:pt x="69405" y="7144"/>
                    <a:pt x="146209" y="7144"/>
                  </a:cubicBezTo>
                  <a:cubicBezTo>
                    <a:pt x="223012" y="7144"/>
                    <a:pt x="285274" y="84758"/>
                    <a:pt x="285274" y="180499"/>
                  </a:cubicBezTo>
                  <a:close/>
                </a:path>
              </a:pathLst>
            </a:custGeom>
            <a:solidFill>
              <a:srgbClr val="1B14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2574472" y="8664780"/>
              <a:ext cx="595376" cy="401533"/>
            </a:xfrm>
            <a:custGeom>
              <a:avLst/>
              <a:gdLst>
                <a:gd name="connsiteX0" fmla="*/ 377316 w 409575"/>
                <a:gd name="connsiteY0" fmla="*/ 138239 h 276225"/>
                <a:gd name="connsiteX1" fmla="*/ 99186 w 409575"/>
                <a:gd name="connsiteY1" fmla="*/ 268731 h 276225"/>
                <a:gd name="connsiteX2" fmla="*/ 22034 w 409575"/>
                <a:gd name="connsiteY2" fmla="*/ 241109 h 276225"/>
                <a:gd name="connsiteX3" fmla="*/ 12509 w 409575"/>
                <a:gd name="connsiteY3" fmla="*/ 220154 h 276225"/>
                <a:gd name="connsiteX4" fmla="*/ 40131 w 409575"/>
                <a:gd name="connsiteY4" fmla="*/ 143001 h 276225"/>
                <a:gd name="connsiteX5" fmla="*/ 318261 w 409575"/>
                <a:gd name="connsiteY5" fmla="*/ 12509 h 276225"/>
                <a:gd name="connsiteX6" fmla="*/ 395414 w 409575"/>
                <a:gd name="connsiteY6" fmla="*/ 40131 h 276225"/>
                <a:gd name="connsiteX7" fmla="*/ 404939 w 409575"/>
                <a:gd name="connsiteY7" fmla="*/ 61086 h 276225"/>
                <a:gd name="connsiteX8" fmla="*/ 377316 w 409575"/>
                <a:gd name="connsiteY8" fmla="*/ 138239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276225">
                  <a:moveTo>
                    <a:pt x="377316" y="138239"/>
                  </a:moveTo>
                  <a:lnTo>
                    <a:pt x="99186" y="268731"/>
                  </a:lnTo>
                  <a:cubicBezTo>
                    <a:pt x="70611" y="282066"/>
                    <a:pt x="35369" y="269684"/>
                    <a:pt x="22034" y="241109"/>
                  </a:cubicBezTo>
                  <a:lnTo>
                    <a:pt x="12509" y="220154"/>
                  </a:lnTo>
                  <a:cubicBezTo>
                    <a:pt x="-826" y="191579"/>
                    <a:pt x="11556" y="156336"/>
                    <a:pt x="40131" y="143001"/>
                  </a:cubicBezTo>
                  <a:lnTo>
                    <a:pt x="318261" y="12509"/>
                  </a:lnTo>
                  <a:cubicBezTo>
                    <a:pt x="346836" y="-826"/>
                    <a:pt x="382079" y="11556"/>
                    <a:pt x="395414" y="40131"/>
                  </a:cubicBezTo>
                  <a:lnTo>
                    <a:pt x="404939" y="61086"/>
                  </a:lnTo>
                  <a:cubicBezTo>
                    <a:pt x="419226" y="90614"/>
                    <a:pt x="406844" y="124904"/>
                    <a:pt x="377316" y="138239"/>
                  </a:cubicBezTo>
                  <a:close/>
                </a:path>
              </a:pathLst>
            </a:custGeom>
            <a:solidFill>
              <a:srgbClr val="050C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58140" y="6659378"/>
              <a:ext cx="3239953" cy="1813820"/>
            </a:xfrm>
            <a:custGeom>
              <a:avLst/>
              <a:gdLst>
                <a:gd name="connsiteX0" fmla="*/ 2229326 w 2228850"/>
                <a:gd name="connsiteY0" fmla="*/ 253841 h 1247775"/>
                <a:gd name="connsiteX1" fmla="*/ 1482566 w 2228850"/>
                <a:gd name="connsiteY1" fmla="*/ 1213961 h 1247775"/>
                <a:gd name="connsiteX2" fmla="*/ 1378744 w 2228850"/>
                <a:gd name="connsiteY2" fmla="*/ 1240631 h 1247775"/>
                <a:gd name="connsiteX3" fmla="*/ 2037874 w 2228850"/>
                <a:gd name="connsiteY3" fmla="*/ 307181 h 1247775"/>
                <a:gd name="connsiteX4" fmla="*/ 2006441 w 2228850"/>
                <a:gd name="connsiteY4" fmla="*/ 61436 h 1247775"/>
                <a:gd name="connsiteX5" fmla="*/ 7144 w 2228850"/>
                <a:gd name="connsiteY5" fmla="*/ 571024 h 1247775"/>
                <a:gd name="connsiteX6" fmla="*/ 93821 w 2228850"/>
                <a:gd name="connsiteY6" fmla="*/ 544354 h 1247775"/>
                <a:gd name="connsiteX7" fmla="*/ 2196941 w 2228850"/>
                <a:gd name="connsiteY7" fmla="*/ 7144 h 1247775"/>
                <a:gd name="connsiteX8" fmla="*/ 2229326 w 2228850"/>
                <a:gd name="connsiteY8" fmla="*/ 253841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8850" h="1247775">
                  <a:moveTo>
                    <a:pt x="2229326" y="253841"/>
                  </a:moveTo>
                  <a:cubicBezTo>
                    <a:pt x="2229326" y="695801"/>
                    <a:pt x="1931194" y="1099661"/>
                    <a:pt x="1482566" y="1213961"/>
                  </a:cubicBezTo>
                  <a:lnTo>
                    <a:pt x="1378744" y="1240631"/>
                  </a:lnTo>
                  <a:cubicBezTo>
                    <a:pt x="1777841" y="1098709"/>
                    <a:pt x="2037874" y="719614"/>
                    <a:pt x="2037874" y="307181"/>
                  </a:cubicBezTo>
                  <a:cubicBezTo>
                    <a:pt x="2037874" y="226219"/>
                    <a:pt x="2027396" y="143351"/>
                    <a:pt x="2006441" y="61436"/>
                  </a:cubicBezTo>
                  <a:lnTo>
                    <a:pt x="7144" y="571024"/>
                  </a:lnTo>
                  <a:cubicBezTo>
                    <a:pt x="35719" y="560546"/>
                    <a:pt x="64294" y="551974"/>
                    <a:pt x="93821" y="544354"/>
                  </a:cubicBezTo>
                  <a:lnTo>
                    <a:pt x="2196941" y="7144"/>
                  </a:lnTo>
                  <a:cubicBezTo>
                    <a:pt x="2218849" y="90011"/>
                    <a:pt x="2229326" y="172879"/>
                    <a:pt x="2229326" y="253841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19384" y="9533797"/>
              <a:ext cx="1163060" cy="1163060"/>
            </a:xfrm>
            <a:custGeom>
              <a:avLst/>
              <a:gdLst>
                <a:gd name="connsiteX0" fmla="*/ 796766 w 800100"/>
                <a:gd name="connsiteY0" fmla="*/ 7144 h 800100"/>
                <a:gd name="connsiteX1" fmla="*/ 796766 w 800100"/>
                <a:gd name="connsiteY1" fmla="*/ 103346 h 800100"/>
                <a:gd name="connsiteX2" fmla="*/ 107156 w 800100"/>
                <a:gd name="connsiteY2" fmla="*/ 792956 h 800100"/>
                <a:gd name="connsiteX3" fmla="*/ 7144 w 800100"/>
                <a:gd name="connsiteY3" fmla="*/ 792956 h 800100"/>
                <a:gd name="connsiteX4" fmla="*/ 7144 w 800100"/>
                <a:gd name="connsiteY4" fmla="*/ 696754 h 800100"/>
                <a:gd name="connsiteX5" fmla="*/ 107156 w 800100"/>
                <a:gd name="connsiteY5" fmla="*/ 696754 h 800100"/>
                <a:gd name="connsiteX6" fmla="*/ 796766 w 800100"/>
                <a:gd name="connsiteY6" fmla="*/ 7144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0" h="800100">
                  <a:moveTo>
                    <a:pt x="796766" y="7144"/>
                  </a:moveTo>
                  <a:lnTo>
                    <a:pt x="796766" y="103346"/>
                  </a:lnTo>
                  <a:cubicBezTo>
                    <a:pt x="796766" y="484346"/>
                    <a:pt x="488156" y="792956"/>
                    <a:pt x="107156" y="792956"/>
                  </a:cubicBezTo>
                  <a:lnTo>
                    <a:pt x="7144" y="792956"/>
                  </a:lnTo>
                  <a:lnTo>
                    <a:pt x="7144" y="696754"/>
                  </a:lnTo>
                  <a:lnTo>
                    <a:pt x="107156" y="696754"/>
                  </a:lnTo>
                  <a:cubicBezTo>
                    <a:pt x="488156" y="696754"/>
                    <a:pt x="796766" y="388144"/>
                    <a:pt x="796766" y="7144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0" y="6436459"/>
              <a:ext cx="3918404" cy="5967605"/>
            </a:xfrm>
            <a:custGeom>
              <a:avLst/>
              <a:gdLst>
                <a:gd name="connsiteX0" fmla="*/ 2018824 w 2695575"/>
                <a:gd name="connsiteY0" fmla="*/ 2717959 h 4105275"/>
                <a:gd name="connsiteX1" fmla="*/ 1650206 w 2695575"/>
                <a:gd name="connsiteY1" fmla="*/ 2516981 h 4105275"/>
                <a:gd name="connsiteX2" fmla="*/ 1503521 w 2695575"/>
                <a:gd name="connsiteY2" fmla="*/ 2123599 h 4105275"/>
                <a:gd name="connsiteX3" fmla="*/ 1503521 w 2695575"/>
                <a:gd name="connsiteY3" fmla="*/ 1530191 h 4105275"/>
                <a:gd name="connsiteX4" fmla="*/ 2037874 w 2695575"/>
                <a:gd name="connsiteY4" fmla="*/ 1393984 h 4105275"/>
                <a:gd name="connsiteX5" fmla="*/ 2697004 w 2695575"/>
                <a:gd name="connsiteY5" fmla="*/ 460534 h 4105275"/>
                <a:gd name="connsiteX6" fmla="*/ 2665571 w 2695575"/>
                <a:gd name="connsiteY6" fmla="*/ 214789 h 4105275"/>
                <a:gd name="connsiteX7" fmla="*/ 2580799 w 2695575"/>
                <a:gd name="connsiteY7" fmla="*/ 236696 h 4105275"/>
                <a:gd name="connsiteX8" fmla="*/ 2535079 w 2695575"/>
                <a:gd name="connsiteY8" fmla="*/ 12859 h 4105275"/>
                <a:gd name="connsiteX9" fmla="*/ 2206466 w 2695575"/>
                <a:gd name="connsiteY9" fmla="*/ 171926 h 4105275"/>
                <a:gd name="connsiteX10" fmla="*/ 2123599 w 2695575"/>
                <a:gd name="connsiteY10" fmla="*/ 7144 h 4105275"/>
                <a:gd name="connsiteX11" fmla="*/ 2123599 w 2695575"/>
                <a:gd name="connsiteY11" fmla="*/ 7144 h 4105275"/>
                <a:gd name="connsiteX12" fmla="*/ 1472089 w 2695575"/>
                <a:gd name="connsiteY12" fmla="*/ 519589 h 4105275"/>
                <a:gd name="connsiteX13" fmla="*/ 666274 w 2695575"/>
                <a:gd name="connsiteY13" fmla="*/ 724376 h 4105275"/>
                <a:gd name="connsiteX14" fmla="*/ 7144 w 2695575"/>
                <a:gd name="connsiteY14" fmla="*/ 1657826 h 4105275"/>
                <a:gd name="connsiteX15" fmla="*/ 20479 w 2695575"/>
                <a:gd name="connsiteY15" fmla="*/ 1820704 h 4105275"/>
                <a:gd name="connsiteX16" fmla="*/ 20479 w 2695575"/>
                <a:gd name="connsiteY16" fmla="*/ 2827496 h 4105275"/>
                <a:gd name="connsiteX17" fmla="*/ 120491 w 2695575"/>
                <a:gd name="connsiteY17" fmla="*/ 2827496 h 4105275"/>
                <a:gd name="connsiteX18" fmla="*/ 810101 w 2695575"/>
                <a:gd name="connsiteY18" fmla="*/ 2137886 h 4105275"/>
                <a:gd name="connsiteX19" fmla="*/ 810101 w 2695575"/>
                <a:gd name="connsiteY19" fmla="*/ 2123599 h 4105275"/>
                <a:gd name="connsiteX20" fmla="*/ 1268254 w 2695575"/>
                <a:gd name="connsiteY20" fmla="*/ 2123599 h 4105275"/>
                <a:gd name="connsiteX21" fmla="*/ 1268254 w 2695575"/>
                <a:gd name="connsiteY21" fmla="*/ 3402806 h 4105275"/>
                <a:gd name="connsiteX22" fmla="*/ 1693069 w 2695575"/>
                <a:gd name="connsiteY22" fmla="*/ 4091464 h 4105275"/>
                <a:gd name="connsiteX23" fmla="*/ 1707356 w 2695575"/>
                <a:gd name="connsiteY23" fmla="*/ 4099084 h 4105275"/>
                <a:gd name="connsiteX24" fmla="*/ 2504599 w 2695575"/>
                <a:gd name="connsiteY24" fmla="*/ 3578066 h 4105275"/>
                <a:gd name="connsiteX25" fmla="*/ 2504599 w 2695575"/>
                <a:gd name="connsiteY25" fmla="*/ 3578066 h 4105275"/>
                <a:gd name="connsiteX26" fmla="*/ 2651284 w 2695575"/>
                <a:gd name="connsiteY26" fmla="*/ 3079909 h 4105275"/>
                <a:gd name="connsiteX27" fmla="*/ 2633186 w 2695575"/>
                <a:gd name="connsiteY27" fmla="*/ 2805589 h 4105275"/>
                <a:gd name="connsiteX28" fmla="*/ 2018824 w 2695575"/>
                <a:gd name="connsiteY28" fmla="*/ 2717959 h 410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695575" h="4105275">
                  <a:moveTo>
                    <a:pt x="2018824" y="2717959"/>
                  </a:moveTo>
                  <a:cubicBezTo>
                    <a:pt x="1871186" y="2697004"/>
                    <a:pt x="1741646" y="2622709"/>
                    <a:pt x="1650206" y="2516981"/>
                  </a:cubicBezTo>
                  <a:cubicBezTo>
                    <a:pt x="1558766" y="2411254"/>
                    <a:pt x="1503521" y="2273141"/>
                    <a:pt x="1503521" y="2123599"/>
                  </a:cubicBezTo>
                  <a:lnTo>
                    <a:pt x="1503521" y="1530191"/>
                  </a:lnTo>
                  <a:lnTo>
                    <a:pt x="2037874" y="1393984"/>
                  </a:lnTo>
                  <a:cubicBezTo>
                    <a:pt x="2436971" y="1252061"/>
                    <a:pt x="2697004" y="872966"/>
                    <a:pt x="2697004" y="460534"/>
                  </a:cubicBezTo>
                  <a:cubicBezTo>
                    <a:pt x="2697004" y="379571"/>
                    <a:pt x="2686526" y="296704"/>
                    <a:pt x="2665571" y="214789"/>
                  </a:cubicBezTo>
                  <a:lnTo>
                    <a:pt x="2580799" y="236696"/>
                  </a:lnTo>
                  <a:cubicBezTo>
                    <a:pt x="2584609" y="161449"/>
                    <a:pt x="2570321" y="85249"/>
                    <a:pt x="2535079" y="12859"/>
                  </a:cubicBezTo>
                  <a:lnTo>
                    <a:pt x="2206466" y="171926"/>
                  </a:lnTo>
                  <a:cubicBezTo>
                    <a:pt x="2191226" y="113824"/>
                    <a:pt x="2163604" y="57626"/>
                    <a:pt x="2123599" y="7144"/>
                  </a:cubicBezTo>
                  <a:lnTo>
                    <a:pt x="2123599" y="7144"/>
                  </a:lnTo>
                  <a:lnTo>
                    <a:pt x="1472089" y="519589"/>
                  </a:lnTo>
                  <a:lnTo>
                    <a:pt x="666274" y="724376"/>
                  </a:lnTo>
                  <a:cubicBezTo>
                    <a:pt x="267176" y="866299"/>
                    <a:pt x="7144" y="1245394"/>
                    <a:pt x="7144" y="1657826"/>
                  </a:cubicBezTo>
                  <a:cubicBezTo>
                    <a:pt x="7144" y="1711166"/>
                    <a:pt x="11906" y="1765459"/>
                    <a:pt x="20479" y="1820704"/>
                  </a:cubicBezTo>
                  <a:lnTo>
                    <a:pt x="20479" y="2827496"/>
                  </a:lnTo>
                  <a:lnTo>
                    <a:pt x="120491" y="2827496"/>
                  </a:lnTo>
                  <a:cubicBezTo>
                    <a:pt x="501491" y="2827496"/>
                    <a:pt x="810101" y="2518886"/>
                    <a:pt x="810101" y="2137886"/>
                  </a:cubicBezTo>
                  <a:lnTo>
                    <a:pt x="810101" y="2123599"/>
                  </a:lnTo>
                  <a:lnTo>
                    <a:pt x="1268254" y="2123599"/>
                  </a:lnTo>
                  <a:lnTo>
                    <a:pt x="1268254" y="3402806"/>
                  </a:lnTo>
                  <a:cubicBezTo>
                    <a:pt x="1245394" y="3738086"/>
                    <a:pt x="1469231" y="3959066"/>
                    <a:pt x="1693069" y="4091464"/>
                  </a:cubicBezTo>
                  <a:cubicBezTo>
                    <a:pt x="1697831" y="4094321"/>
                    <a:pt x="1702594" y="4097179"/>
                    <a:pt x="1707356" y="4099084"/>
                  </a:cubicBezTo>
                  <a:cubicBezTo>
                    <a:pt x="2175034" y="3927634"/>
                    <a:pt x="2497931" y="3585686"/>
                    <a:pt x="2504599" y="3578066"/>
                  </a:cubicBezTo>
                  <a:cubicBezTo>
                    <a:pt x="2504599" y="3578066"/>
                    <a:pt x="2504599" y="3578066"/>
                    <a:pt x="2504599" y="3578066"/>
                  </a:cubicBezTo>
                  <a:cubicBezTo>
                    <a:pt x="2585561" y="3418999"/>
                    <a:pt x="2637949" y="3246596"/>
                    <a:pt x="2651284" y="3079909"/>
                  </a:cubicBezTo>
                  <a:lnTo>
                    <a:pt x="2633186" y="2805589"/>
                  </a:lnTo>
                  <a:lnTo>
                    <a:pt x="2018824" y="2717959"/>
                  </a:lnTo>
                  <a:close/>
                </a:path>
              </a:pathLst>
            </a:custGeom>
            <a:solidFill>
              <a:srgbClr val="050C6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241848" y="10673151"/>
              <a:ext cx="1495363" cy="263073"/>
            </a:xfrm>
            <a:custGeom>
              <a:avLst/>
              <a:gdLst>
                <a:gd name="connsiteX0" fmla="*/ 1021427 w 1028700"/>
                <a:gd name="connsiteY0" fmla="*/ 124417 h 180975"/>
                <a:gd name="connsiteX1" fmla="*/ 610899 w 1028700"/>
                <a:gd name="connsiteY1" fmla="*/ 104414 h 180975"/>
                <a:gd name="connsiteX2" fmla="*/ 216564 w 1028700"/>
                <a:gd name="connsiteY2" fmla="*/ 48217 h 180975"/>
                <a:gd name="connsiteX3" fmla="*/ 7967 w 1028700"/>
                <a:gd name="connsiteY3" fmla="*/ 177757 h 180975"/>
                <a:gd name="connsiteX4" fmla="*/ 216564 w 1028700"/>
                <a:gd name="connsiteY4" fmla="*/ 16785 h 180975"/>
                <a:gd name="connsiteX5" fmla="*/ 610899 w 1028700"/>
                <a:gd name="connsiteY5" fmla="*/ 72982 h 180975"/>
                <a:gd name="connsiteX6" fmla="*/ 1021427 w 1028700"/>
                <a:gd name="connsiteY6" fmla="*/ 12441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700" h="180975">
                  <a:moveTo>
                    <a:pt x="1021427" y="124417"/>
                  </a:moveTo>
                  <a:cubicBezTo>
                    <a:pt x="1007139" y="70124"/>
                    <a:pt x="901412" y="87270"/>
                    <a:pt x="610899" y="104414"/>
                  </a:cubicBezTo>
                  <a:cubicBezTo>
                    <a:pt x="451832" y="113939"/>
                    <a:pt x="316577" y="84412"/>
                    <a:pt x="216564" y="48217"/>
                  </a:cubicBezTo>
                  <a:cubicBezTo>
                    <a:pt x="117504" y="12974"/>
                    <a:pt x="18444" y="82507"/>
                    <a:pt x="7967" y="177757"/>
                  </a:cubicBezTo>
                  <a:cubicBezTo>
                    <a:pt x="-3463" y="67267"/>
                    <a:pt x="106074" y="-23220"/>
                    <a:pt x="216564" y="16785"/>
                  </a:cubicBezTo>
                  <a:cubicBezTo>
                    <a:pt x="317529" y="52980"/>
                    <a:pt x="451832" y="82507"/>
                    <a:pt x="610899" y="72982"/>
                  </a:cubicBezTo>
                  <a:cubicBezTo>
                    <a:pt x="948085" y="52980"/>
                    <a:pt x="1036667" y="32977"/>
                    <a:pt x="1021427" y="124417"/>
                  </a:cubicBezTo>
                  <a:close/>
                </a:path>
              </a:pathLst>
            </a:custGeom>
            <a:solidFill>
              <a:srgbClr val="D109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2244429" y="10719326"/>
              <a:ext cx="1481517" cy="969217"/>
            </a:xfrm>
            <a:custGeom>
              <a:avLst/>
              <a:gdLst>
                <a:gd name="connsiteX0" fmla="*/ 1019651 w 1019175"/>
                <a:gd name="connsiteY0" fmla="*/ 92652 h 666750"/>
                <a:gd name="connsiteX1" fmla="*/ 1014889 w 1019175"/>
                <a:gd name="connsiteY1" fmla="*/ 115512 h 666750"/>
                <a:gd name="connsiteX2" fmla="*/ 460534 w 1019175"/>
                <a:gd name="connsiteY2" fmla="*/ 659389 h 666750"/>
                <a:gd name="connsiteX3" fmla="*/ 10954 w 1019175"/>
                <a:gd name="connsiteY3" fmla="*/ 169804 h 666750"/>
                <a:gd name="connsiteX4" fmla="*/ 7144 w 1019175"/>
                <a:gd name="connsiteY4" fmla="*/ 145992 h 666750"/>
                <a:gd name="connsiteX5" fmla="*/ 215741 w 1019175"/>
                <a:gd name="connsiteY5" fmla="*/ 16452 h 666750"/>
                <a:gd name="connsiteX6" fmla="*/ 610076 w 1019175"/>
                <a:gd name="connsiteY6" fmla="*/ 72649 h 666750"/>
                <a:gd name="connsiteX7" fmla="*/ 1019651 w 1019175"/>
                <a:gd name="connsiteY7" fmla="*/ 9265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9175" h="666750">
                  <a:moveTo>
                    <a:pt x="1019651" y="92652"/>
                  </a:moveTo>
                  <a:cubicBezTo>
                    <a:pt x="1018699" y="99319"/>
                    <a:pt x="1016794" y="106939"/>
                    <a:pt x="1014889" y="115512"/>
                  </a:cubicBezTo>
                  <a:cubicBezTo>
                    <a:pt x="982504" y="232669"/>
                    <a:pt x="897731" y="712729"/>
                    <a:pt x="460534" y="659389"/>
                  </a:cubicBezTo>
                  <a:cubicBezTo>
                    <a:pt x="166211" y="623194"/>
                    <a:pt x="61436" y="361257"/>
                    <a:pt x="10954" y="169804"/>
                  </a:cubicBezTo>
                  <a:cubicBezTo>
                    <a:pt x="9049" y="162184"/>
                    <a:pt x="7144" y="153612"/>
                    <a:pt x="7144" y="145992"/>
                  </a:cubicBezTo>
                  <a:cubicBezTo>
                    <a:pt x="17621" y="50742"/>
                    <a:pt x="116681" y="-18791"/>
                    <a:pt x="215741" y="16452"/>
                  </a:cubicBezTo>
                  <a:cubicBezTo>
                    <a:pt x="316706" y="52647"/>
                    <a:pt x="451009" y="82174"/>
                    <a:pt x="610076" y="72649"/>
                  </a:cubicBezTo>
                  <a:cubicBezTo>
                    <a:pt x="899636" y="55504"/>
                    <a:pt x="1005364" y="38359"/>
                    <a:pt x="1019651" y="92652"/>
                  </a:cubicBezTo>
                  <a:close/>
                </a:path>
              </a:pathLst>
            </a:custGeom>
            <a:solidFill>
              <a:srgbClr val="F40F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2470118" y="11627305"/>
              <a:ext cx="1176906" cy="830757"/>
            </a:xfrm>
            <a:custGeom>
              <a:avLst/>
              <a:gdLst>
                <a:gd name="connsiteX0" fmla="*/ 805339 w 809625"/>
                <a:gd name="connsiteY0" fmla="*/ 7144 h 571500"/>
                <a:gd name="connsiteX1" fmla="*/ 794861 w 809625"/>
                <a:gd name="connsiteY1" fmla="*/ 28099 h 571500"/>
                <a:gd name="connsiteX2" fmla="*/ 784384 w 809625"/>
                <a:gd name="connsiteY2" fmla="*/ 46196 h 571500"/>
                <a:gd name="connsiteX3" fmla="*/ 760571 w 809625"/>
                <a:gd name="connsiteY3" fmla="*/ 88106 h 571500"/>
                <a:gd name="connsiteX4" fmla="*/ 750094 w 809625"/>
                <a:gd name="connsiteY4" fmla="*/ 105251 h 571500"/>
                <a:gd name="connsiteX5" fmla="*/ 683419 w 809625"/>
                <a:gd name="connsiteY5" fmla="*/ 203359 h 571500"/>
                <a:gd name="connsiteX6" fmla="*/ 670084 w 809625"/>
                <a:gd name="connsiteY6" fmla="*/ 221456 h 571500"/>
                <a:gd name="connsiteX7" fmla="*/ 656749 w 809625"/>
                <a:gd name="connsiteY7" fmla="*/ 237649 h 571500"/>
                <a:gd name="connsiteX8" fmla="*/ 596741 w 809625"/>
                <a:gd name="connsiteY8" fmla="*/ 308134 h 571500"/>
                <a:gd name="connsiteX9" fmla="*/ 585311 w 809625"/>
                <a:gd name="connsiteY9" fmla="*/ 319564 h 571500"/>
                <a:gd name="connsiteX10" fmla="*/ 500539 w 809625"/>
                <a:gd name="connsiteY10" fmla="*/ 401479 h 571500"/>
                <a:gd name="connsiteX11" fmla="*/ 483394 w 809625"/>
                <a:gd name="connsiteY11" fmla="*/ 415766 h 571500"/>
                <a:gd name="connsiteX12" fmla="*/ 468154 w 809625"/>
                <a:gd name="connsiteY12" fmla="*/ 428149 h 571500"/>
                <a:gd name="connsiteX13" fmla="*/ 466249 w 809625"/>
                <a:gd name="connsiteY13" fmla="*/ 430054 h 571500"/>
                <a:gd name="connsiteX14" fmla="*/ 449104 w 809625"/>
                <a:gd name="connsiteY14" fmla="*/ 443389 h 571500"/>
                <a:gd name="connsiteX15" fmla="*/ 393859 w 809625"/>
                <a:gd name="connsiteY15" fmla="*/ 482441 h 571500"/>
                <a:gd name="connsiteX16" fmla="*/ 377666 w 809625"/>
                <a:gd name="connsiteY16" fmla="*/ 492919 h 571500"/>
                <a:gd name="connsiteX17" fmla="*/ 359569 w 809625"/>
                <a:gd name="connsiteY17" fmla="*/ 504349 h 571500"/>
                <a:gd name="connsiteX18" fmla="*/ 322421 w 809625"/>
                <a:gd name="connsiteY18" fmla="*/ 525304 h 571500"/>
                <a:gd name="connsiteX19" fmla="*/ 7144 w 809625"/>
                <a:gd name="connsiteY19" fmla="*/ 525304 h 571500"/>
                <a:gd name="connsiteX20" fmla="*/ 805339 w 809625"/>
                <a:gd name="connsiteY20" fmla="*/ 714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09625" h="571500">
                  <a:moveTo>
                    <a:pt x="805339" y="7144"/>
                  </a:moveTo>
                  <a:cubicBezTo>
                    <a:pt x="801529" y="13811"/>
                    <a:pt x="797719" y="20479"/>
                    <a:pt x="794861" y="28099"/>
                  </a:cubicBezTo>
                  <a:cubicBezTo>
                    <a:pt x="792004" y="33814"/>
                    <a:pt x="788194" y="40481"/>
                    <a:pt x="784384" y="46196"/>
                  </a:cubicBezTo>
                  <a:cubicBezTo>
                    <a:pt x="776764" y="60484"/>
                    <a:pt x="768191" y="74771"/>
                    <a:pt x="760571" y="88106"/>
                  </a:cubicBezTo>
                  <a:cubicBezTo>
                    <a:pt x="756761" y="93821"/>
                    <a:pt x="753904" y="99536"/>
                    <a:pt x="750094" y="105251"/>
                  </a:cubicBezTo>
                  <a:cubicBezTo>
                    <a:pt x="729139" y="138589"/>
                    <a:pt x="707231" y="171926"/>
                    <a:pt x="683419" y="203359"/>
                  </a:cubicBezTo>
                  <a:cubicBezTo>
                    <a:pt x="678656" y="209074"/>
                    <a:pt x="673894" y="215741"/>
                    <a:pt x="670084" y="221456"/>
                  </a:cubicBezTo>
                  <a:cubicBezTo>
                    <a:pt x="666274" y="227171"/>
                    <a:pt x="661511" y="232886"/>
                    <a:pt x="656749" y="237649"/>
                  </a:cubicBezTo>
                  <a:cubicBezTo>
                    <a:pt x="637699" y="262414"/>
                    <a:pt x="617696" y="286226"/>
                    <a:pt x="596741" y="308134"/>
                  </a:cubicBezTo>
                  <a:cubicBezTo>
                    <a:pt x="592931" y="311944"/>
                    <a:pt x="589121" y="315754"/>
                    <a:pt x="585311" y="319564"/>
                  </a:cubicBezTo>
                  <a:cubicBezTo>
                    <a:pt x="557689" y="349091"/>
                    <a:pt x="530066" y="375761"/>
                    <a:pt x="500539" y="401479"/>
                  </a:cubicBezTo>
                  <a:cubicBezTo>
                    <a:pt x="494824" y="406241"/>
                    <a:pt x="489109" y="411004"/>
                    <a:pt x="483394" y="415766"/>
                  </a:cubicBezTo>
                  <a:cubicBezTo>
                    <a:pt x="478631" y="419576"/>
                    <a:pt x="472916" y="424339"/>
                    <a:pt x="468154" y="428149"/>
                  </a:cubicBezTo>
                  <a:cubicBezTo>
                    <a:pt x="467201" y="429101"/>
                    <a:pt x="467201" y="429101"/>
                    <a:pt x="466249" y="430054"/>
                  </a:cubicBezTo>
                  <a:cubicBezTo>
                    <a:pt x="460534" y="434816"/>
                    <a:pt x="454819" y="439579"/>
                    <a:pt x="449104" y="443389"/>
                  </a:cubicBezTo>
                  <a:cubicBezTo>
                    <a:pt x="431006" y="457676"/>
                    <a:pt x="412909" y="470059"/>
                    <a:pt x="393859" y="482441"/>
                  </a:cubicBezTo>
                  <a:cubicBezTo>
                    <a:pt x="388144" y="486251"/>
                    <a:pt x="382429" y="490061"/>
                    <a:pt x="377666" y="492919"/>
                  </a:cubicBezTo>
                  <a:cubicBezTo>
                    <a:pt x="371951" y="496729"/>
                    <a:pt x="365284" y="500539"/>
                    <a:pt x="359569" y="504349"/>
                  </a:cubicBezTo>
                  <a:cubicBezTo>
                    <a:pt x="347186" y="511969"/>
                    <a:pt x="334804" y="518636"/>
                    <a:pt x="322421" y="525304"/>
                  </a:cubicBezTo>
                  <a:cubicBezTo>
                    <a:pt x="224314" y="578644"/>
                    <a:pt x="105251" y="577691"/>
                    <a:pt x="7144" y="525304"/>
                  </a:cubicBezTo>
                  <a:cubicBezTo>
                    <a:pt x="474821" y="357664"/>
                    <a:pt x="798671" y="14764"/>
                    <a:pt x="805339" y="7144"/>
                  </a:cubicBezTo>
                  <a:close/>
                </a:path>
              </a:pathLst>
            </a:custGeom>
            <a:solidFill>
              <a:srgbClr val="040C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1848435" y="12386063"/>
              <a:ext cx="1093830" cy="152305"/>
            </a:xfrm>
            <a:custGeom>
              <a:avLst/>
              <a:gdLst>
                <a:gd name="connsiteX0" fmla="*/ 750094 w 752475"/>
                <a:gd name="connsiteY0" fmla="*/ 7144 h 104775"/>
                <a:gd name="connsiteX1" fmla="*/ 402431 w 752475"/>
                <a:gd name="connsiteY1" fmla="*/ 99536 h 104775"/>
                <a:gd name="connsiteX2" fmla="*/ 7144 w 752475"/>
                <a:gd name="connsiteY2" fmla="*/ 99536 h 104775"/>
                <a:gd name="connsiteX3" fmla="*/ 434816 w 752475"/>
                <a:gd name="connsiteY3" fmla="*/ 7144 h 104775"/>
                <a:gd name="connsiteX4" fmla="*/ 750094 w 752475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475" h="104775">
                  <a:moveTo>
                    <a:pt x="750094" y="7144"/>
                  </a:moveTo>
                  <a:cubicBezTo>
                    <a:pt x="641509" y="65246"/>
                    <a:pt x="524351" y="99536"/>
                    <a:pt x="402431" y="99536"/>
                  </a:cubicBezTo>
                  <a:lnTo>
                    <a:pt x="7144" y="99536"/>
                  </a:lnTo>
                  <a:cubicBezTo>
                    <a:pt x="158591" y="90011"/>
                    <a:pt x="302419" y="55721"/>
                    <a:pt x="434816" y="7144"/>
                  </a:cubicBezTo>
                  <a:cubicBezTo>
                    <a:pt x="532924" y="58579"/>
                    <a:pt x="651986" y="59531"/>
                    <a:pt x="750094" y="7144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2928419" y="12355602"/>
              <a:ext cx="69230" cy="41538"/>
            </a:xfrm>
            <a:custGeom>
              <a:avLst/>
              <a:gdLst>
                <a:gd name="connsiteX0" fmla="*/ 7144 w 47625"/>
                <a:gd name="connsiteY0" fmla="*/ 28099 h 28575"/>
                <a:gd name="connsiteX1" fmla="*/ 44291 w 47625"/>
                <a:gd name="connsiteY1" fmla="*/ 7144 h 28575"/>
                <a:gd name="connsiteX2" fmla="*/ 7144 w 47625"/>
                <a:gd name="connsiteY2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28575">
                  <a:moveTo>
                    <a:pt x="7144" y="28099"/>
                  </a:moveTo>
                  <a:cubicBezTo>
                    <a:pt x="19526" y="21431"/>
                    <a:pt x="31909" y="13811"/>
                    <a:pt x="44291" y="7144"/>
                  </a:cubicBezTo>
                  <a:cubicBezTo>
                    <a:pt x="32861" y="13811"/>
                    <a:pt x="20479" y="21431"/>
                    <a:pt x="7144" y="28099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990550" y="8832012"/>
              <a:ext cx="858449" cy="1287673"/>
            </a:xfrm>
            <a:custGeom>
              <a:avLst/>
              <a:gdLst>
                <a:gd name="connsiteX0" fmla="*/ 572540 w 590550"/>
                <a:gd name="connsiteY0" fmla="*/ 384194 h 885825"/>
                <a:gd name="connsiteX1" fmla="*/ 359180 w 590550"/>
                <a:gd name="connsiteY1" fmla="*/ 42246 h 885825"/>
                <a:gd name="connsiteX2" fmla="*/ 68668 w 590550"/>
                <a:gd name="connsiteY2" fmla="*/ 76536 h 885825"/>
                <a:gd name="connsiteX3" fmla="*/ 17233 w 590550"/>
                <a:gd name="connsiteY3" fmla="*/ 367049 h 885825"/>
                <a:gd name="connsiteX4" fmla="*/ 144868 w 590550"/>
                <a:gd name="connsiteY4" fmla="*/ 640416 h 885825"/>
                <a:gd name="connsiteX5" fmla="*/ 289648 w 590550"/>
                <a:gd name="connsiteY5" fmla="*/ 870921 h 885825"/>
                <a:gd name="connsiteX6" fmla="*/ 468718 w 590550"/>
                <a:gd name="connsiteY6" fmla="*/ 785196 h 885825"/>
                <a:gd name="connsiteX7" fmla="*/ 572540 w 590550"/>
                <a:gd name="connsiteY7" fmla="*/ 384194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550" h="885825">
                  <a:moveTo>
                    <a:pt x="572540" y="384194"/>
                  </a:moveTo>
                  <a:cubicBezTo>
                    <a:pt x="572540" y="384194"/>
                    <a:pt x="503960" y="93681"/>
                    <a:pt x="359180" y="42246"/>
                  </a:cubicBezTo>
                  <a:cubicBezTo>
                    <a:pt x="213448" y="-9189"/>
                    <a:pt x="119150" y="-9189"/>
                    <a:pt x="68668" y="76536"/>
                  </a:cubicBezTo>
                  <a:cubicBezTo>
                    <a:pt x="17233" y="162261"/>
                    <a:pt x="-8485" y="272751"/>
                    <a:pt x="17233" y="367049"/>
                  </a:cubicBezTo>
                  <a:cubicBezTo>
                    <a:pt x="42950" y="461346"/>
                    <a:pt x="120103" y="563264"/>
                    <a:pt x="144868" y="640416"/>
                  </a:cubicBezTo>
                  <a:cubicBezTo>
                    <a:pt x="170585" y="717568"/>
                    <a:pt x="230593" y="853776"/>
                    <a:pt x="289648" y="870921"/>
                  </a:cubicBezTo>
                  <a:cubicBezTo>
                    <a:pt x="348703" y="888066"/>
                    <a:pt x="409663" y="896639"/>
                    <a:pt x="468718" y="785196"/>
                  </a:cubicBezTo>
                  <a:cubicBezTo>
                    <a:pt x="529678" y="673754"/>
                    <a:pt x="631595" y="606126"/>
                    <a:pt x="572540" y="384194"/>
                  </a:cubicBezTo>
                  <a:close/>
                </a:path>
              </a:pathLst>
            </a:custGeom>
            <a:solidFill>
              <a:srgbClr val="FFC0A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1133872" y="8956656"/>
              <a:ext cx="567684" cy="844603"/>
            </a:xfrm>
            <a:custGeom>
              <a:avLst/>
              <a:gdLst>
                <a:gd name="connsiteX0" fmla="*/ 379648 w 390525"/>
                <a:gd name="connsiteY0" fmla="*/ 254633 h 581025"/>
                <a:gd name="connsiteX1" fmla="*/ 238678 w 390525"/>
                <a:gd name="connsiteY1" fmla="*/ 29843 h 581025"/>
                <a:gd name="connsiteX2" fmla="*/ 47226 w 390525"/>
                <a:gd name="connsiteY2" fmla="*/ 52703 h 581025"/>
                <a:gd name="connsiteX3" fmla="*/ 13888 w 390525"/>
                <a:gd name="connsiteY3" fmla="*/ 244155 h 581025"/>
                <a:gd name="connsiteX4" fmla="*/ 98661 w 390525"/>
                <a:gd name="connsiteY4" fmla="*/ 424178 h 581025"/>
                <a:gd name="connsiteX5" fmla="*/ 193911 w 390525"/>
                <a:gd name="connsiteY5" fmla="*/ 575625 h 581025"/>
                <a:gd name="connsiteX6" fmla="*/ 312021 w 390525"/>
                <a:gd name="connsiteY6" fmla="*/ 519428 h 581025"/>
                <a:gd name="connsiteX7" fmla="*/ 379648 w 390525"/>
                <a:gd name="connsiteY7" fmla="*/ 254633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525" h="581025">
                  <a:moveTo>
                    <a:pt x="379648" y="254633"/>
                  </a:moveTo>
                  <a:cubicBezTo>
                    <a:pt x="379648" y="254633"/>
                    <a:pt x="334881" y="63180"/>
                    <a:pt x="238678" y="29843"/>
                  </a:cubicBezTo>
                  <a:cubicBezTo>
                    <a:pt x="142476" y="-3495"/>
                    <a:pt x="81516" y="-3495"/>
                    <a:pt x="47226" y="52703"/>
                  </a:cubicBezTo>
                  <a:cubicBezTo>
                    <a:pt x="13888" y="108900"/>
                    <a:pt x="-3257" y="182243"/>
                    <a:pt x="13888" y="244155"/>
                  </a:cubicBezTo>
                  <a:cubicBezTo>
                    <a:pt x="31033" y="306068"/>
                    <a:pt x="81516" y="373695"/>
                    <a:pt x="98661" y="424178"/>
                  </a:cubicBezTo>
                  <a:cubicBezTo>
                    <a:pt x="115806" y="474660"/>
                    <a:pt x="154858" y="565148"/>
                    <a:pt x="193911" y="575625"/>
                  </a:cubicBezTo>
                  <a:cubicBezTo>
                    <a:pt x="232963" y="587055"/>
                    <a:pt x="272968" y="592770"/>
                    <a:pt x="312021" y="519428"/>
                  </a:cubicBezTo>
                  <a:cubicBezTo>
                    <a:pt x="352026" y="446085"/>
                    <a:pt x="419653" y="400365"/>
                    <a:pt x="379648" y="254633"/>
                  </a:cubicBezTo>
                  <a:close/>
                </a:path>
              </a:pathLst>
            </a:custGeom>
            <a:solidFill>
              <a:srgbClr val="F4A98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277951" y="7592143"/>
            <a:ext cx="2081813" cy="3822290"/>
            <a:chOff x="4371168" y="10123281"/>
            <a:chExt cx="2776112" cy="5097049"/>
          </a:xfrm>
        </p:grpSpPr>
        <p:sp>
          <p:nvSpPr>
            <p:cNvPr id="19" name="Freeform: Shape 18"/>
            <p:cNvSpPr/>
            <p:nvPr/>
          </p:nvSpPr>
          <p:spPr>
            <a:xfrm>
              <a:off x="4423782" y="12880364"/>
              <a:ext cx="2118431" cy="2339966"/>
            </a:xfrm>
            <a:custGeom>
              <a:avLst/>
              <a:gdLst>
                <a:gd name="connsiteX0" fmla="*/ 330041 w 1457325"/>
                <a:gd name="connsiteY0" fmla="*/ 7144 h 1609725"/>
                <a:gd name="connsiteX1" fmla="*/ 7144 w 1457325"/>
                <a:gd name="connsiteY1" fmla="*/ 1612106 h 1609725"/>
                <a:gd name="connsiteX2" fmla="*/ 1208246 w 1457325"/>
                <a:gd name="connsiteY2" fmla="*/ 1612106 h 1609725"/>
                <a:gd name="connsiteX3" fmla="*/ 1453039 w 1457325"/>
                <a:gd name="connsiteY3" fmla="*/ 151924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7325" h="1609725">
                  <a:moveTo>
                    <a:pt x="330041" y="7144"/>
                  </a:moveTo>
                  <a:cubicBezTo>
                    <a:pt x="330041" y="7144"/>
                    <a:pt x="397669" y="1155859"/>
                    <a:pt x="7144" y="1612106"/>
                  </a:cubicBezTo>
                  <a:lnTo>
                    <a:pt x="1208246" y="1612106"/>
                  </a:lnTo>
                  <a:lnTo>
                    <a:pt x="1453039" y="151924"/>
                  </a:lnTo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4742239" y="11414964"/>
              <a:ext cx="2284582" cy="2215352"/>
            </a:xfrm>
            <a:custGeom>
              <a:avLst/>
              <a:gdLst>
                <a:gd name="connsiteX0" fmla="*/ 1566386 w 1571625"/>
                <a:gd name="connsiteY0" fmla="*/ 247517 h 1524000"/>
                <a:gd name="connsiteX1" fmla="*/ 1522571 w 1571625"/>
                <a:gd name="connsiteY1" fmla="*/ 506597 h 1524000"/>
                <a:gd name="connsiteX2" fmla="*/ 1079659 w 1571625"/>
                <a:gd name="connsiteY2" fmla="*/ 1347654 h 1524000"/>
                <a:gd name="connsiteX3" fmla="*/ 347186 w 1571625"/>
                <a:gd name="connsiteY3" fmla="*/ 1400994 h 1524000"/>
                <a:gd name="connsiteX4" fmla="*/ 7144 w 1571625"/>
                <a:gd name="connsiteY4" fmla="*/ 594227 h 1524000"/>
                <a:gd name="connsiteX5" fmla="*/ 1566386 w 1571625"/>
                <a:gd name="connsiteY5" fmla="*/ 247517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1625" h="1524000">
                  <a:moveTo>
                    <a:pt x="1566386" y="247517"/>
                  </a:moveTo>
                  <a:cubicBezTo>
                    <a:pt x="1567339" y="316097"/>
                    <a:pt x="1554004" y="401822"/>
                    <a:pt x="1522571" y="506597"/>
                  </a:cubicBezTo>
                  <a:cubicBezTo>
                    <a:pt x="1394936" y="933317"/>
                    <a:pt x="1238726" y="1196206"/>
                    <a:pt x="1079659" y="1347654"/>
                  </a:cubicBezTo>
                  <a:cubicBezTo>
                    <a:pt x="801529" y="1612449"/>
                    <a:pt x="512921" y="1537202"/>
                    <a:pt x="347186" y="1400994"/>
                  </a:cubicBezTo>
                  <a:cubicBezTo>
                    <a:pt x="86201" y="1186681"/>
                    <a:pt x="7144" y="594227"/>
                    <a:pt x="7144" y="594227"/>
                  </a:cubicBezTo>
                  <a:cubicBezTo>
                    <a:pt x="7144" y="594227"/>
                    <a:pt x="1554004" y="-450666"/>
                    <a:pt x="1566386" y="247517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5249001" y="11764381"/>
              <a:ext cx="1772282" cy="1619976"/>
            </a:xfrm>
            <a:custGeom>
              <a:avLst/>
              <a:gdLst>
                <a:gd name="connsiteX0" fmla="*/ 1217771 w 1219200"/>
                <a:gd name="connsiteY0" fmla="*/ 7144 h 1114425"/>
                <a:gd name="connsiteX1" fmla="*/ 1173956 w 1219200"/>
                <a:gd name="connsiteY1" fmla="*/ 266224 h 1114425"/>
                <a:gd name="connsiteX2" fmla="*/ 731044 w 1219200"/>
                <a:gd name="connsiteY2" fmla="*/ 1107281 h 1114425"/>
                <a:gd name="connsiteX3" fmla="*/ 7144 w 1219200"/>
                <a:gd name="connsiteY3" fmla="*/ 334804 h 1114425"/>
                <a:gd name="connsiteX4" fmla="*/ 1217771 w 1219200"/>
                <a:gd name="connsiteY4" fmla="*/ 7144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" h="1114425">
                  <a:moveTo>
                    <a:pt x="1217771" y="7144"/>
                  </a:moveTo>
                  <a:cubicBezTo>
                    <a:pt x="1218724" y="75724"/>
                    <a:pt x="1205389" y="161449"/>
                    <a:pt x="1173956" y="266224"/>
                  </a:cubicBezTo>
                  <a:cubicBezTo>
                    <a:pt x="1046321" y="692944"/>
                    <a:pt x="890111" y="955834"/>
                    <a:pt x="731044" y="1107281"/>
                  </a:cubicBezTo>
                  <a:cubicBezTo>
                    <a:pt x="709136" y="430054"/>
                    <a:pt x="7144" y="334804"/>
                    <a:pt x="7144" y="334804"/>
                  </a:cubicBezTo>
                  <a:lnTo>
                    <a:pt x="1217771" y="7144"/>
                  </a:lnTo>
                  <a:close/>
                </a:path>
              </a:pathLst>
            </a:custGeom>
            <a:solidFill>
              <a:srgbClr val="F9B3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4516549" y="10363170"/>
              <a:ext cx="2630731" cy="1924587"/>
            </a:xfrm>
            <a:custGeom>
              <a:avLst/>
              <a:gdLst>
                <a:gd name="connsiteX0" fmla="*/ 1761649 w 1809750"/>
                <a:gd name="connsiteY0" fmla="*/ 1135856 h 1323975"/>
                <a:gd name="connsiteX1" fmla="*/ 1648301 w 1809750"/>
                <a:gd name="connsiteY1" fmla="*/ 1234917 h 1323975"/>
                <a:gd name="connsiteX2" fmla="*/ 784384 w 1809750"/>
                <a:gd name="connsiteY2" fmla="*/ 1282542 h 1323975"/>
                <a:gd name="connsiteX3" fmla="*/ 443389 w 1809750"/>
                <a:gd name="connsiteY3" fmla="*/ 1301592 h 1323975"/>
                <a:gd name="connsiteX4" fmla="*/ 10001 w 1809750"/>
                <a:gd name="connsiteY4" fmla="*/ 1325404 h 1323975"/>
                <a:gd name="connsiteX5" fmla="*/ 7144 w 1809750"/>
                <a:gd name="connsiteY5" fmla="*/ 1325404 h 1323975"/>
                <a:gd name="connsiteX6" fmla="*/ 7144 w 1809750"/>
                <a:gd name="connsiteY6" fmla="*/ 7144 h 1323975"/>
                <a:gd name="connsiteX7" fmla="*/ 10001 w 1809750"/>
                <a:gd name="connsiteY7" fmla="*/ 7144 h 1323975"/>
                <a:gd name="connsiteX8" fmla="*/ 1648301 w 1809750"/>
                <a:gd name="connsiteY8" fmla="*/ 98584 h 1323975"/>
                <a:gd name="connsiteX9" fmla="*/ 1761649 w 1809750"/>
                <a:gd name="connsiteY9" fmla="*/ 197644 h 1323975"/>
                <a:gd name="connsiteX10" fmla="*/ 1761649 w 1809750"/>
                <a:gd name="connsiteY10" fmla="*/ 1135856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0" h="1323975">
                  <a:moveTo>
                    <a:pt x="1761649" y="1135856"/>
                  </a:moveTo>
                  <a:cubicBezTo>
                    <a:pt x="1751171" y="1191101"/>
                    <a:pt x="1704499" y="1232059"/>
                    <a:pt x="1648301" y="1234917"/>
                  </a:cubicBezTo>
                  <a:lnTo>
                    <a:pt x="784384" y="1282542"/>
                  </a:lnTo>
                  <a:lnTo>
                    <a:pt x="443389" y="1301592"/>
                  </a:lnTo>
                  <a:lnTo>
                    <a:pt x="10001" y="1325404"/>
                  </a:lnTo>
                  <a:cubicBezTo>
                    <a:pt x="9049" y="1325404"/>
                    <a:pt x="8096" y="1325404"/>
                    <a:pt x="7144" y="1325404"/>
                  </a:cubicBezTo>
                  <a:lnTo>
                    <a:pt x="7144" y="7144"/>
                  </a:lnTo>
                  <a:cubicBezTo>
                    <a:pt x="8096" y="7144"/>
                    <a:pt x="9049" y="7144"/>
                    <a:pt x="10001" y="7144"/>
                  </a:cubicBezTo>
                  <a:lnTo>
                    <a:pt x="1648301" y="98584"/>
                  </a:lnTo>
                  <a:cubicBezTo>
                    <a:pt x="1704499" y="101441"/>
                    <a:pt x="1751171" y="142399"/>
                    <a:pt x="1761649" y="197644"/>
                  </a:cubicBezTo>
                  <a:cubicBezTo>
                    <a:pt x="1819751" y="511016"/>
                    <a:pt x="1819751" y="823436"/>
                    <a:pt x="1761649" y="1135856"/>
                  </a:cubicBezTo>
                  <a:close/>
                </a:path>
              </a:pathLst>
            </a:custGeom>
            <a:solidFill>
              <a:srgbClr val="389F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4371168" y="10364554"/>
              <a:ext cx="304611" cy="1924587"/>
            </a:xfrm>
            <a:custGeom>
              <a:avLst/>
              <a:gdLst>
                <a:gd name="connsiteX0" fmla="*/ 207169 w 209550"/>
                <a:gd name="connsiteY0" fmla="*/ 666274 h 1323975"/>
                <a:gd name="connsiteX1" fmla="*/ 107156 w 209550"/>
                <a:gd name="connsiteY1" fmla="*/ 1325404 h 1323975"/>
                <a:gd name="connsiteX2" fmla="*/ 7144 w 209550"/>
                <a:gd name="connsiteY2" fmla="*/ 666274 h 1323975"/>
                <a:gd name="connsiteX3" fmla="*/ 107156 w 209550"/>
                <a:gd name="connsiteY3" fmla="*/ 7144 h 1323975"/>
                <a:gd name="connsiteX4" fmla="*/ 207169 w 209550"/>
                <a:gd name="connsiteY4" fmla="*/ 666274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1323975">
                  <a:moveTo>
                    <a:pt x="207169" y="666274"/>
                  </a:moveTo>
                  <a:cubicBezTo>
                    <a:pt x="207169" y="1030301"/>
                    <a:pt x="162392" y="1325404"/>
                    <a:pt x="107156" y="1325404"/>
                  </a:cubicBezTo>
                  <a:cubicBezTo>
                    <a:pt x="51921" y="1325404"/>
                    <a:pt x="7144" y="1030301"/>
                    <a:pt x="7144" y="666274"/>
                  </a:cubicBezTo>
                  <a:cubicBezTo>
                    <a:pt x="7144" y="302246"/>
                    <a:pt x="51921" y="7144"/>
                    <a:pt x="107156" y="7144"/>
                  </a:cubicBezTo>
                  <a:cubicBezTo>
                    <a:pt x="162392" y="7144"/>
                    <a:pt x="207169" y="302246"/>
                    <a:pt x="207169" y="666274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4927775" y="10433784"/>
              <a:ext cx="2146122" cy="484608"/>
            </a:xfrm>
            <a:custGeom>
              <a:avLst/>
              <a:gdLst>
                <a:gd name="connsiteX0" fmla="*/ 1471136 w 1476375"/>
                <a:gd name="connsiteY0" fmla="*/ 226219 h 333375"/>
                <a:gd name="connsiteX1" fmla="*/ 1441609 w 1476375"/>
                <a:gd name="connsiteY1" fmla="*/ 285274 h 333375"/>
                <a:gd name="connsiteX2" fmla="*/ 1121569 w 1476375"/>
                <a:gd name="connsiteY2" fmla="*/ 254794 h 333375"/>
                <a:gd name="connsiteX3" fmla="*/ 1097756 w 1476375"/>
                <a:gd name="connsiteY3" fmla="*/ 285274 h 333375"/>
                <a:gd name="connsiteX4" fmla="*/ 806291 w 1476375"/>
                <a:gd name="connsiteY4" fmla="*/ 280511 h 333375"/>
                <a:gd name="connsiteX5" fmla="*/ 800576 w 1476375"/>
                <a:gd name="connsiteY5" fmla="*/ 285274 h 333375"/>
                <a:gd name="connsiteX6" fmla="*/ 508159 w 1476375"/>
                <a:gd name="connsiteY6" fmla="*/ 280511 h 333375"/>
                <a:gd name="connsiteX7" fmla="*/ 502444 w 1476375"/>
                <a:gd name="connsiteY7" fmla="*/ 285274 h 333375"/>
                <a:gd name="connsiteX8" fmla="*/ 161449 w 1476375"/>
                <a:gd name="connsiteY8" fmla="*/ 230029 h 333375"/>
                <a:gd name="connsiteX9" fmla="*/ 21431 w 1476375"/>
                <a:gd name="connsiteY9" fmla="*/ 35719 h 333375"/>
                <a:gd name="connsiteX10" fmla="*/ 7144 w 1476375"/>
                <a:gd name="connsiteY10" fmla="*/ 7144 h 333375"/>
                <a:gd name="connsiteX11" fmla="*/ 133826 w 1476375"/>
                <a:gd name="connsiteY11" fmla="*/ 182404 h 333375"/>
                <a:gd name="connsiteX12" fmla="*/ 474821 w 1476375"/>
                <a:gd name="connsiteY12" fmla="*/ 237649 h 333375"/>
                <a:gd name="connsiteX13" fmla="*/ 480536 w 1476375"/>
                <a:gd name="connsiteY13" fmla="*/ 232886 h 333375"/>
                <a:gd name="connsiteX14" fmla="*/ 772954 w 1476375"/>
                <a:gd name="connsiteY14" fmla="*/ 237649 h 333375"/>
                <a:gd name="connsiteX15" fmla="*/ 778669 w 1476375"/>
                <a:gd name="connsiteY15" fmla="*/ 232886 h 333375"/>
                <a:gd name="connsiteX16" fmla="*/ 1070134 w 1476375"/>
                <a:gd name="connsiteY16" fmla="*/ 237649 h 333375"/>
                <a:gd name="connsiteX17" fmla="*/ 1093946 w 1476375"/>
                <a:gd name="connsiteY17" fmla="*/ 207169 h 333375"/>
                <a:gd name="connsiteX18" fmla="*/ 1413986 w 1476375"/>
                <a:gd name="connsiteY18" fmla="*/ 237649 h 333375"/>
                <a:gd name="connsiteX19" fmla="*/ 1443514 w 1476375"/>
                <a:gd name="connsiteY19" fmla="*/ 178594 h 333375"/>
                <a:gd name="connsiteX20" fmla="*/ 1440656 w 1476375"/>
                <a:gd name="connsiteY20" fmla="*/ 159544 h 333375"/>
                <a:gd name="connsiteX21" fmla="*/ 1457801 w 1476375"/>
                <a:gd name="connsiteY21" fmla="*/ 184309 h 333375"/>
                <a:gd name="connsiteX22" fmla="*/ 1471136 w 1476375"/>
                <a:gd name="connsiteY22" fmla="*/ 226219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6375" h="333375">
                  <a:moveTo>
                    <a:pt x="1471136" y="226219"/>
                  </a:moveTo>
                  <a:cubicBezTo>
                    <a:pt x="1471136" y="249079"/>
                    <a:pt x="1460659" y="270986"/>
                    <a:pt x="1441609" y="285274"/>
                  </a:cubicBezTo>
                  <a:cubicBezTo>
                    <a:pt x="1341596" y="357664"/>
                    <a:pt x="1203484" y="342424"/>
                    <a:pt x="1121569" y="254794"/>
                  </a:cubicBezTo>
                  <a:cubicBezTo>
                    <a:pt x="1116806" y="266224"/>
                    <a:pt x="1108234" y="277654"/>
                    <a:pt x="1097756" y="285274"/>
                  </a:cubicBezTo>
                  <a:cubicBezTo>
                    <a:pt x="1008221" y="350044"/>
                    <a:pt x="889159" y="344329"/>
                    <a:pt x="806291" y="280511"/>
                  </a:cubicBezTo>
                  <a:cubicBezTo>
                    <a:pt x="804386" y="282416"/>
                    <a:pt x="802481" y="284321"/>
                    <a:pt x="800576" y="285274"/>
                  </a:cubicBezTo>
                  <a:cubicBezTo>
                    <a:pt x="711041" y="350044"/>
                    <a:pt x="591979" y="344329"/>
                    <a:pt x="508159" y="280511"/>
                  </a:cubicBezTo>
                  <a:cubicBezTo>
                    <a:pt x="506254" y="282416"/>
                    <a:pt x="504349" y="284321"/>
                    <a:pt x="502444" y="285274"/>
                  </a:cubicBezTo>
                  <a:cubicBezTo>
                    <a:pt x="393859" y="363379"/>
                    <a:pt x="240506" y="338614"/>
                    <a:pt x="161449" y="230029"/>
                  </a:cubicBezTo>
                  <a:lnTo>
                    <a:pt x="21431" y="35719"/>
                  </a:lnTo>
                  <a:cubicBezTo>
                    <a:pt x="14764" y="27146"/>
                    <a:pt x="10001" y="17621"/>
                    <a:pt x="7144" y="7144"/>
                  </a:cubicBezTo>
                  <a:lnTo>
                    <a:pt x="133826" y="182404"/>
                  </a:lnTo>
                  <a:cubicBezTo>
                    <a:pt x="211931" y="290989"/>
                    <a:pt x="365284" y="316706"/>
                    <a:pt x="474821" y="237649"/>
                  </a:cubicBezTo>
                  <a:cubicBezTo>
                    <a:pt x="476726" y="235744"/>
                    <a:pt x="478631" y="234791"/>
                    <a:pt x="480536" y="232886"/>
                  </a:cubicBezTo>
                  <a:cubicBezTo>
                    <a:pt x="564356" y="296704"/>
                    <a:pt x="683419" y="302419"/>
                    <a:pt x="772954" y="237649"/>
                  </a:cubicBezTo>
                  <a:cubicBezTo>
                    <a:pt x="774859" y="235744"/>
                    <a:pt x="776764" y="234791"/>
                    <a:pt x="778669" y="232886"/>
                  </a:cubicBezTo>
                  <a:cubicBezTo>
                    <a:pt x="862489" y="296704"/>
                    <a:pt x="981551" y="302419"/>
                    <a:pt x="1070134" y="237649"/>
                  </a:cubicBezTo>
                  <a:cubicBezTo>
                    <a:pt x="1081564" y="229076"/>
                    <a:pt x="1089184" y="218599"/>
                    <a:pt x="1093946" y="207169"/>
                  </a:cubicBezTo>
                  <a:cubicBezTo>
                    <a:pt x="1176814" y="294799"/>
                    <a:pt x="1313974" y="310039"/>
                    <a:pt x="1413986" y="237649"/>
                  </a:cubicBezTo>
                  <a:cubicBezTo>
                    <a:pt x="1433036" y="223361"/>
                    <a:pt x="1443514" y="201454"/>
                    <a:pt x="1443514" y="178594"/>
                  </a:cubicBezTo>
                  <a:cubicBezTo>
                    <a:pt x="1443514" y="171926"/>
                    <a:pt x="1442561" y="166211"/>
                    <a:pt x="1440656" y="159544"/>
                  </a:cubicBezTo>
                  <a:lnTo>
                    <a:pt x="1457801" y="184309"/>
                  </a:lnTo>
                  <a:cubicBezTo>
                    <a:pt x="1466374" y="196691"/>
                    <a:pt x="1471136" y="210979"/>
                    <a:pt x="1471136" y="22621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875160" y="10123281"/>
              <a:ext cx="2159968" cy="719989"/>
            </a:xfrm>
            <a:custGeom>
              <a:avLst/>
              <a:gdLst>
                <a:gd name="connsiteX0" fmla="*/ 1478756 w 1485900"/>
                <a:gd name="connsiteY0" fmla="*/ 392197 h 495300"/>
                <a:gd name="connsiteX1" fmla="*/ 1449229 w 1485900"/>
                <a:gd name="connsiteY1" fmla="*/ 451252 h 495300"/>
                <a:gd name="connsiteX2" fmla="*/ 1129189 w 1485900"/>
                <a:gd name="connsiteY2" fmla="*/ 420772 h 495300"/>
                <a:gd name="connsiteX3" fmla="*/ 1105376 w 1485900"/>
                <a:gd name="connsiteY3" fmla="*/ 451252 h 495300"/>
                <a:gd name="connsiteX4" fmla="*/ 813911 w 1485900"/>
                <a:gd name="connsiteY4" fmla="*/ 446489 h 495300"/>
                <a:gd name="connsiteX5" fmla="*/ 808196 w 1485900"/>
                <a:gd name="connsiteY5" fmla="*/ 451252 h 495300"/>
                <a:gd name="connsiteX6" fmla="*/ 515779 w 1485900"/>
                <a:gd name="connsiteY6" fmla="*/ 446489 h 495300"/>
                <a:gd name="connsiteX7" fmla="*/ 510064 w 1485900"/>
                <a:gd name="connsiteY7" fmla="*/ 451252 h 495300"/>
                <a:gd name="connsiteX8" fmla="*/ 169069 w 1485900"/>
                <a:gd name="connsiteY8" fmla="*/ 396007 h 495300"/>
                <a:gd name="connsiteX9" fmla="*/ 42386 w 1485900"/>
                <a:gd name="connsiteY9" fmla="*/ 220747 h 495300"/>
                <a:gd name="connsiteX10" fmla="*/ 28099 w 1485900"/>
                <a:gd name="connsiteY10" fmla="*/ 201697 h 495300"/>
                <a:gd name="connsiteX11" fmla="*/ 7144 w 1485900"/>
                <a:gd name="connsiteY11" fmla="*/ 136927 h 495300"/>
                <a:gd name="connsiteX12" fmla="*/ 53816 w 1485900"/>
                <a:gd name="connsiteY12" fmla="*/ 45487 h 495300"/>
                <a:gd name="connsiteX13" fmla="*/ 324326 w 1485900"/>
                <a:gd name="connsiteY13" fmla="*/ 74062 h 495300"/>
                <a:gd name="connsiteX14" fmla="*/ 350996 w 1485900"/>
                <a:gd name="connsiteY14" fmla="*/ 45487 h 495300"/>
                <a:gd name="connsiteX15" fmla="*/ 621506 w 1485900"/>
                <a:gd name="connsiteY15" fmla="*/ 74062 h 495300"/>
                <a:gd name="connsiteX16" fmla="*/ 648176 w 1485900"/>
                <a:gd name="connsiteY16" fmla="*/ 45487 h 495300"/>
                <a:gd name="connsiteX17" fmla="*/ 933926 w 1485900"/>
                <a:gd name="connsiteY17" fmla="*/ 92159 h 495300"/>
                <a:gd name="connsiteX18" fmla="*/ 949166 w 1485900"/>
                <a:gd name="connsiteY18" fmla="*/ 113114 h 495300"/>
                <a:gd name="connsiteX19" fmla="*/ 964406 w 1485900"/>
                <a:gd name="connsiteY19" fmla="*/ 75967 h 495300"/>
                <a:gd name="connsiteX20" fmla="*/ 992981 w 1485900"/>
                <a:gd name="connsiteY20" fmla="*/ 45487 h 495300"/>
                <a:gd name="connsiteX21" fmla="*/ 1278731 w 1485900"/>
                <a:gd name="connsiteY21" fmla="*/ 92159 h 495300"/>
                <a:gd name="connsiteX22" fmla="*/ 1465421 w 1485900"/>
                <a:gd name="connsiteY22" fmla="*/ 351239 h 495300"/>
                <a:gd name="connsiteX23" fmla="*/ 1476851 w 1485900"/>
                <a:gd name="connsiteY23" fmla="*/ 374099 h 495300"/>
                <a:gd name="connsiteX24" fmla="*/ 1478756 w 1485900"/>
                <a:gd name="connsiteY24" fmla="*/ 39219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85900" h="495300">
                  <a:moveTo>
                    <a:pt x="1478756" y="392197"/>
                  </a:moveTo>
                  <a:cubicBezTo>
                    <a:pt x="1478756" y="415057"/>
                    <a:pt x="1468279" y="436964"/>
                    <a:pt x="1449229" y="451252"/>
                  </a:cubicBezTo>
                  <a:cubicBezTo>
                    <a:pt x="1349216" y="523642"/>
                    <a:pt x="1211104" y="508402"/>
                    <a:pt x="1129189" y="420772"/>
                  </a:cubicBezTo>
                  <a:cubicBezTo>
                    <a:pt x="1124426" y="432202"/>
                    <a:pt x="1115854" y="443632"/>
                    <a:pt x="1105376" y="451252"/>
                  </a:cubicBezTo>
                  <a:cubicBezTo>
                    <a:pt x="1015841" y="516022"/>
                    <a:pt x="896779" y="510307"/>
                    <a:pt x="813911" y="446489"/>
                  </a:cubicBezTo>
                  <a:cubicBezTo>
                    <a:pt x="812006" y="448394"/>
                    <a:pt x="810101" y="450299"/>
                    <a:pt x="808196" y="451252"/>
                  </a:cubicBezTo>
                  <a:cubicBezTo>
                    <a:pt x="718661" y="516022"/>
                    <a:pt x="599599" y="510307"/>
                    <a:pt x="515779" y="446489"/>
                  </a:cubicBezTo>
                  <a:cubicBezTo>
                    <a:pt x="513874" y="448394"/>
                    <a:pt x="511969" y="450299"/>
                    <a:pt x="510064" y="451252"/>
                  </a:cubicBezTo>
                  <a:cubicBezTo>
                    <a:pt x="401479" y="529357"/>
                    <a:pt x="248126" y="504592"/>
                    <a:pt x="169069" y="396007"/>
                  </a:cubicBezTo>
                  <a:lnTo>
                    <a:pt x="42386" y="220747"/>
                  </a:lnTo>
                  <a:lnTo>
                    <a:pt x="28099" y="201697"/>
                  </a:lnTo>
                  <a:cubicBezTo>
                    <a:pt x="13811" y="181694"/>
                    <a:pt x="7144" y="158834"/>
                    <a:pt x="7144" y="136927"/>
                  </a:cubicBezTo>
                  <a:cubicBezTo>
                    <a:pt x="7144" y="101684"/>
                    <a:pt x="23336" y="67394"/>
                    <a:pt x="53816" y="45487"/>
                  </a:cubicBezTo>
                  <a:cubicBezTo>
                    <a:pt x="138589" y="-15473"/>
                    <a:pt x="255746" y="-2138"/>
                    <a:pt x="324326" y="74062"/>
                  </a:cubicBezTo>
                  <a:cubicBezTo>
                    <a:pt x="331946" y="63584"/>
                    <a:pt x="340519" y="54059"/>
                    <a:pt x="350996" y="45487"/>
                  </a:cubicBezTo>
                  <a:cubicBezTo>
                    <a:pt x="435769" y="-15473"/>
                    <a:pt x="552926" y="-2138"/>
                    <a:pt x="621506" y="74062"/>
                  </a:cubicBezTo>
                  <a:cubicBezTo>
                    <a:pt x="629126" y="63584"/>
                    <a:pt x="637699" y="54059"/>
                    <a:pt x="648176" y="45487"/>
                  </a:cubicBezTo>
                  <a:cubicBezTo>
                    <a:pt x="739616" y="-20236"/>
                    <a:pt x="868204" y="719"/>
                    <a:pt x="933926" y="92159"/>
                  </a:cubicBezTo>
                  <a:lnTo>
                    <a:pt x="949166" y="113114"/>
                  </a:lnTo>
                  <a:cubicBezTo>
                    <a:pt x="952024" y="99779"/>
                    <a:pt x="956786" y="87397"/>
                    <a:pt x="964406" y="75967"/>
                  </a:cubicBezTo>
                  <a:cubicBezTo>
                    <a:pt x="972026" y="64537"/>
                    <a:pt x="981551" y="54059"/>
                    <a:pt x="992981" y="45487"/>
                  </a:cubicBezTo>
                  <a:cubicBezTo>
                    <a:pt x="1084421" y="-20236"/>
                    <a:pt x="1213009" y="719"/>
                    <a:pt x="1278731" y="92159"/>
                  </a:cubicBezTo>
                  <a:lnTo>
                    <a:pt x="1465421" y="351239"/>
                  </a:lnTo>
                  <a:cubicBezTo>
                    <a:pt x="1470184" y="358859"/>
                    <a:pt x="1473994" y="366479"/>
                    <a:pt x="1476851" y="374099"/>
                  </a:cubicBezTo>
                  <a:cubicBezTo>
                    <a:pt x="1477804" y="378862"/>
                    <a:pt x="1478756" y="385529"/>
                    <a:pt x="1478756" y="392197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5150694" y="11804533"/>
              <a:ext cx="553838" cy="456916"/>
            </a:xfrm>
            <a:custGeom>
              <a:avLst/>
              <a:gdLst>
                <a:gd name="connsiteX0" fmla="*/ 376714 w 381000"/>
                <a:gd name="connsiteY0" fmla="*/ 7144 h 314325"/>
                <a:gd name="connsiteX1" fmla="*/ 349091 w 381000"/>
                <a:gd name="connsiteY1" fmla="*/ 291941 h 314325"/>
                <a:gd name="connsiteX2" fmla="*/ 348139 w 381000"/>
                <a:gd name="connsiteY2" fmla="*/ 291941 h 314325"/>
                <a:gd name="connsiteX3" fmla="*/ 7144 w 381000"/>
                <a:gd name="connsiteY3" fmla="*/ 310991 h 314325"/>
                <a:gd name="connsiteX4" fmla="*/ 43339 w 381000"/>
                <a:gd name="connsiteY4" fmla="*/ 9049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314325">
                  <a:moveTo>
                    <a:pt x="376714" y="7144"/>
                  </a:moveTo>
                  <a:lnTo>
                    <a:pt x="349091" y="291941"/>
                  </a:lnTo>
                  <a:lnTo>
                    <a:pt x="348139" y="291941"/>
                  </a:lnTo>
                  <a:lnTo>
                    <a:pt x="7144" y="310991"/>
                  </a:lnTo>
                  <a:lnTo>
                    <a:pt x="43339" y="9049"/>
                  </a:ln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4801756" y="11623781"/>
              <a:ext cx="899987" cy="830757"/>
            </a:xfrm>
            <a:custGeom>
              <a:avLst/>
              <a:gdLst>
                <a:gd name="connsiteX0" fmla="*/ 191943 w 619125"/>
                <a:gd name="connsiteY0" fmla="*/ 122915 h 571500"/>
                <a:gd name="connsiteX1" fmla="*/ 30970 w 619125"/>
                <a:gd name="connsiteY1" fmla="*/ 345800 h 571500"/>
                <a:gd name="connsiteX2" fmla="*/ 59545 w 619125"/>
                <a:gd name="connsiteY2" fmla="*/ 524870 h 571500"/>
                <a:gd name="connsiteX3" fmla="*/ 59545 w 619125"/>
                <a:gd name="connsiteY3" fmla="*/ 524870 h 571500"/>
                <a:gd name="connsiteX4" fmla="*/ 387205 w 619125"/>
                <a:gd name="connsiteY4" fmla="*/ 471530 h 571500"/>
                <a:gd name="connsiteX5" fmla="*/ 600565 w 619125"/>
                <a:gd name="connsiteY5" fmla="*/ 175303 h 571500"/>
                <a:gd name="connsiteX6" fmla="*/ 581515 w 619125"/>
                <a:gd name="connsiteY6" fmla="*/ 60050 h 571500"/>
                <a:gd name="connsiteX7" fmla="*/ 581515 w 619125"/>
                <a:gd name="connsiteY7" fmla="*/ 60050 h 571500"/>
                <a:gd name="connsiteX8" fmla="*/ 191943 w 619125"/>
                <a:gd name="connsiteY8" fmla="*/ 122915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9125" h="571500">
                  <a:moveTo>
                    <a:pt x="191943" y="122915"/>
                  </a:moveTo>
                  <a:lnTo>
                    <a:pt x="30970" y="345800"/>
                  </a:lnTo>
                  <a:cubicBezTo>
                    <a:pt x="-9987" y="402950"/>
                    <a:pt x="3348" y="482960"/>
                    <a:pt x="59545" y="524870"/>
                  </a:cubicBezTo>
                  <a:lnTo>
                    <a:pt x="59545" y="524870"/>
                  </a:lnTo>
                  <a:cubicBezTo>
                    <a:pt x="164320" y="600118"/>
                    <a:pt x="311958" y="576305"/>
                    <a:pt x="387205" y="471530"/>
                  </a:cubicBezTo>
                  <a:lnTo>
                    <a:pt x="600565" y="175303"/>
                  </a:lnTo>
                  <a:cubicBezTo>
                    <a:pt x="627235" y="138155"/>
                    <a:pt x="618663" y="86720"/>
                    <a:pt x="581515" y="60050"/>
                  </a:cubicBezTo>
                  <a:lnTo>
                    <a:pt x="581515" y="60050"/>
                  </a:lnTo>
                  <a:cubicBezTo>
                    <a:pt x="457690" y="-30437"/>
                    <a:pt x="281478" y="-1862"/>
                    <a:pt x="191943" y="122915"/>
                  </a:cubicBezTo>
                  <a:close/>
                </a:path>
              </a:pathLst>
            </a:custGeom>
            <a:solidFill>
              <a:srgbClr val="FCC6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5521103" y="4412507"/>
            <a:ext cx="3833208" cy="6484847"/>
            <a:chOff x="21228928" y="5883215"/>
            <a:chExt cx="5111610" cy="8647587"/>
          </a:xfrm>
        </p:grpSpPr>
        <p:sp>
          <p:nvSpPr>
            <p:cNvPr id="28" name="Freeform: Shape 27"/>
            <p:cNvSpPr/>
            <p:nvPr/>
          </p:nvSpPr>
          <p:spPr>
            <a:xfrm>
              <a:off x="21228928" y="8579073"/>
              <a:ext cx="595376" cy="1633822"/>
            </a:xfrm>
            <a:custGeom>
              <a:avLst/>
              <a:gdLst>
                <a:gd name="connsiteX0" fmla="*/ 304107 w 409575"/>
                <a:gd name="connsiteY0" fmla="*/ 65754 h 1123950"/>
                <a:gd name="connsiteX1" fmla="*/ 265055 w 409575"/>
                <a:gd name="connsiteY1" fmla="*/ 24796 h 1123950"/>
                <a:gd name="connsiteX2" fmla="*/ 154564 w 409575"/>
                <a:gd name="connsiteY2" fmla="*/ 66706 h 1123950"/>
                <a:gd name="connsiteX3" fmla="*/ 304107 w 409575"/>
                <a:gd name="connsiteY3" fmla="*/ 1122076 h 1123950"/>
                <a:gd name="connsiteX4" fmla="*/ 410786 w 409575"/>
                <a:gd name="connsiteY4" fmla="*/ 1018254 h 1123950"/>
                <a:gd name="connsiteX5" fmla="*/ 304107 w 409575"/>
                <a:gd name="connsiteY5" fmla="*/ 65754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1123950">
                  <a:moveTo>
                    <a:pt x="304107" y="65754"/>
                  </a:moveTo>
                  <a:lnTo>
                    <a:pt x="265055" y="24796"/>
                  </a:lnTo>
                  <a:cubicBezTo>
                    <a:pt x="226001" y="-16161"/>
                    <a:pt x="187901" y="20986"/>
                    <a:pt x="154564" y="66706"/>
                  </a:cubicBezTo>
                  <a:cubicBezTo>
                    <a:pt x="-80703" y="383889"/>
                    <a:pt x="-36889" y="743934"/>
                    <a:pt x="304107" y="1122076"/>
                  </a:cubicBezTo>
                  <a:lnTo>
                    <a:pt x="410786" y="1018254"/>
                  </a:lnTo>
                  <a:lnTo>
                    <a:pt x="304107" y="65754"/>
                  </a:ln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25745162" y="8579073"/>
              <a:ext cx="595376" cy="1633822"/>
            </a:xfrm>
            <a:custGeom>
              <a:avLst/>
              <a:gdLst>
                <a:gd name="connsiteX0" fmla="*/ 113823 w 409575"/>
                <a:gd name="connsiteY0" fmla="*/ 65754 h 1123950"/>
                <a:gd name="connsiteX1" fmla="*/ 152876 w 409575"/>
                <a:gd name="connsiteY1" fmla="*/ 24796 h 1123950"/>
                <a:gd name="connsiteX2" fmla="*/ 263366 w 409575"/>
                <a:gd name="connsiteY2" fmla="*/ 66706 h 1123950"/>
                <a:gd name="connsiteX3" fmla="*/ 113823 w 409575"/>
                <a:gd name="connsiteY3" fmla="*/ 1122076 h 1123950"/>
                <a:gd name="connsiteX4" fmla="*/ 7144 w 409575"/>
                <a:gd name="connsiteY4" fmla="*/ 1018254 h 1123950"/>
                <a:gd name="connsiteX5" fmla="*/ 113823 w 409575"/>
                <a:gd name="connsiteY5" fmla="*/ 65754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1123950">
                  <a:moveTo>
                    <a:pt x="113823" y="65754"/>
                  </a:moveTo>
                  <a:lnTo>
                    <a:pt x="152876" y="24796"/>
                  </a:lnTo>
                  <a:cubicBezTo>
                    <a:pt x="191929" y="-16161"/>
                    <a:pt x="230029" y="20986"/>
                    <a:pt x="263366" y="66706"/>
                  </a:cubicBezTo>
                  <a:cubicBezTo>
                    <a:pt x="498634" y="383889"/>
                    <a:pt x="454819" y="743934"/>
                    <a:pt x="113823" y="1122076"/>
                  </a:cubicBezTo>
                  <a:lnTo>
                    <a:pt x="7144" y="1018254"/>
                  </a:lnTo>
                  <a:lnTo>
                    <a:pt x="113823" y="65754"/>
                  </a:ln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22597978" y="10778549"/>
              <a:ext cx="2630731" cy="3752253"/>
            </a:xfrm>
            <a:custGeom>
              <a:avLst/>
              <a:gdLst>
                <a:gd name="connsiteX0" fmla="*/ 7144 w 1809750"/>
                <a:gd name="connsiteY0" fmla="*/ 240506 h 2581275"/>
                <a:gd name="connsiteX1" fmla="*/ 7144 w 1809750"/>
                <a:gd name="connsiteY1" fmla="*/ 2576989 h 2581275"/>
                <a:gd name="connsiteX2" fmla="*/ 1805464 w 1809750"/>
                <a:gd name="connsiteY2" fmla="*/ 2576989 h 2581275"/>
                <a:gd name="connsiteX3" fmla="*/ 1712119 w 1809750"/>
                <a:gd name="connsiteY3" fmla="*/ 7144 h 2581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0" h="2581275">
                  <a:moveTo>
                    <a:pt x="7144" y="240506"/>
                  </a:moveTo>
                  <a:lnTo>
                    <a:pt x="7144" y="2576989"/>
                  </a:lnTo>
                  <a:lnTo>
                    <a:pt x="1805464" y="2576989"/>
                  </a:lnTo>
                  <a:lnTo>
                    <a:pt x="1712119" y="7144"/>
                  </a:ln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21612146" y="6808914"/>
              <a:ext cx="4416859" cy="6119910"/>
            </a:xfrm>
            <a:custGeom>
              <a:avLst/>
              <a:gdLst>
                <a:gd name="connsiteX0" fmla="*/ 3033236 w 3038475"/>
                <a:gd name="connsiteY0" fmla="*/ 2966561 h 4210050"/>
                <a:gd name="connsiteX1" fmla="*/ 1717834 w 3038475"/>
                <a:gd name="connsiteY1" fmla="*/ 4210526 h 4210050"/>
                <a:gd name="connsiteX2" fmla="*/ 1321594 w 3038475"/>
                <a:gd name="connsiteY2" fmla="*/ 4210526 h 4210050"/>
                <a:gd name="connsiteX3" fmla="*/ 40481 w 3038475"/>
                <a:gd name="connsiteY3" fmla="*/ 3246597 h 4210050"/>
                <a:gd name="connsiteX4" fmla="*/ 7144 w 3038475"/>
                <a:gd name="connsiteY4" fmla="*/ 2967514 h 4210050"/>
                <a:gd name="connsiteX5" fmla="*/ 79534 w 3038475"/>
                <a:gd name="connsiteY5" fmla="*/ 1617821 h 4210050"/>
                <a:gd name="connsiteX6" fmla="*/ 89059 w 3038475"/>
                <a:gd name="connsiteY6" fmla="*/ 1437799 h 4210050"/>
                <a:gd name="connsiteX7" fmla="*/ 1519713 w 3038475"/>
                <a:gd name="connsiteY7" fmla="*/ 7144 h 4210050"/>
                <a:gd name="connsiteX8" fmla="*/ 2530317 w 3038475"/>
                <a:gd name="connsiteY8" fmla="*/ 427196 h 4210050"/>
                <a:gd name="connsiteX9" fmla="*/ 2950369 w 3038475"/>
                <a:gd name="connsiteY9" fmla="*/ 1437799 h 4210050"/>
                <a:gd name="connsiteX10" fmla="*/ 2958942 w 3038475"/>
                <a:gd name="connsiteY10" fmla="*/ 1591151 h 4210050"/>
                <a:gd name="connsiteX11" fmla="*/ 3033236 w 3038475"/>
                <a:gd name="connsiteY11" fmla="*/ 2966561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8475" h="4210050">
                  <a:moveTo>
                    <a:pt x="3033236" y="2966561"/>
                  </a:moveTo>
                  <a:cubicBezTo>
                    <a:pt x="3033236" y="3650456"/>
                    <a:pt x="2441734" y="4210526"/>
                    <a:pt x="1717834" y="4210526"/>
                  </a:cubicBezTo>
                  <a:lnTo>
                    <a:pt x="1321594" y="4210526"/>
                  </a:lnTo>
                  <a:cubicBezTo>
                    <a:pt x="699611" y="4210526"/>
                    <a:pt x="174784" y="3797141"/>
                    <a:pt x="40481" y="3246597"/>
                  </a:cubicBezTo>
                  <a:cubicBezTo>
                    <a:pt x="18573" y="3157061"/>
                    <a:pt x="7144" y="3063716"/>
                    <a:pt x="7144" y="2967514"/>
                  </a:cubicBezTo>
                  <a:lnTo>
                    <a:pt x="79534" y="1617821"/>
                  </a:lnTo>
                  <a:lnTo>
                    <a:pt x="89059" y="1437799"/>
                  </a:lnTo>
                  <a:cubicBezTo>
                    <a:pt x="89059" y="651034"/>
                    <a:pt x="732948" y="7144"/>
                    <a:pt x="1519713" y="7144"/>
                  </a:cubicBezTo>
                  <a:cubicBezTo>
                    <a:pt x="1913096" y="7144"/>
                    <a:pt x="2271236" y="168116"/>
                    <a:pt x="2530317" y="427196"/>
                  </a:cubicBezTo>
                  <a:cubicBezTo>
                    <a:pt x="2789396" y="686276"/>
                    <a:pt x="2950369" y="1044416"/>
                    <a:pt x="2950369" y="1437799"/>
                  </a:cubicBezTo>
                  <a:lnTo>
                    <a:pt x="2958942" y="1591151"/>
                  </a:lnTo>
                  <a:lnTo>
                    <a:pt x="3033236" y="2966561"/>
                  </a:ln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23268122" y="10287017"/>
              <a:ext cx="1107676" cy="221535"/>
            </a:xfrm>
            <a:custGeom>
              <a:avLst/>
              <a:gdLst>
                <a:gd name="connsiteX0" fmla="*/ 754856 w 762000"/>
                <a:gd name="connsiteY0" fmla="*/ 7144 h 152400"/>
                <a:gd name="connsiteX1" fmla="*/ 7144 w 762000"/>
                <a:gd name="connsiteY1" fmla="*/ 7144 h 152400"/>
                <a:gd name="connsiteX2" fmla="*/ 754856 w 762000"/>
                <a:gd name="connsiteY2" fmla="*/ 714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0" h="152400">
                  <a:moveTo>
                    <a:pt x="754856" y="7144"/>
                  </a:moveTo>
                  <a:cubicBezTo>
                    <a:pt x="505302" y="200501"/>
                    <a:pt x="256698" y="200501"/>
                    <a:pt x="7144" y="7144"/>
                  </a:cubicBezTo>
                  <a:cubicBezTo>
                    <a:pt x="7144" y="7144"/>
                    <a:pt x="369094" y="158591"/>
                    <a:pt x="754856" y="7144"/>
                  </a:cubicBezTo>
                  <a:close/>
                </a:path>
              </a:pathLst>
            </a:custGeom>
            <a:solidFill>
              <a:srgbClr val="773D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22564748" y="8960575"/>
              <a:ext cx="581530" cy="443070"/>
            </a:xfrm>
            <a:custGeom>
              <a:avLst/>
              <a:gdLst>
                <a:gd name="connsiteX0" fmla="*/ 401479 w 400050"/>
                <a:gd name="connsiteY0" fmla="*/ 152876 h 304800"/>
                <a:gd name="connsiteX1" fmla="*/ 204311 w 400050"/>
                <a:gd name="connsiteY1" fmla="*/ 298609 h 304800"/>
                <a:gd name="connsiteX2" fmla="*/ 7144 w 400050"/>
                <a:gd name="connsiteY2" fmla="*/ 152876 h 304800"/>
                <a:gd name="connsiteX3" fmla="*/ 204311 w 400050"/>
                <a:gd name="connsiteY3" fmla="*/ 7144 h 304800"/>
                <a:gd name="connsiteX4" fmla="*/ 401479 w 400050"/>
                <a:gd name="connsiteY4" fmla="*/ 1528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304800">
                  <a:moveTo>
                    <a:pt x="401479" y="152876"/>
                  </a:moveTo>
                  <a:cubicBezTo>
                    <a:pt x="401479" y="233362"/>
                    <a:pt x="313204" y="298609"/>
                    <a:pt x="204311" y="298609"/>
                  </a:cubicBezTo>
                  <a:cubicBezTo>
                    <a:pt x="95419" y="298609"/>
                    <a:pt x="7144" y="233362"/>
                    <a:pt x="7144" y="152876"/>
                  </a:cubicBezTo>
                  <a:cubicBezTo>
                    <a:pt x="7144" y="72390"/>
                    <a:pt x="95419" y="7144"/>
                    <a:pt x="204311" y="7144"/>
                  </a:cubicBezTo>
                  <a:cubicBezTo>
                    <a:pt x="313204" y="7144"/>
                    <a:pt x="401479" y="72390"/>
                    <a:pt x="401479" y="152876"/>
                  </a:cubicBezTo>
                  <a:close/>
                </a:path>
              </a:pathLst>
            </a:custGeom>
            <a:solidFill>
              <a:srgbClr val="02021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24457489" y="8960575"/>
              <a:ext cx="581530" cy="443070"/>
            </a:xfrm>
            <a:custGeom>
              <a:avLst/>
              <a:gdLst>
                <a:gd name="connsiteX0" fmla="*/ 401479 w 400050"/>
                <a:gd name="connsiteY0" fmla="*/ 152876 h 304800"/>
                <a:gd name="connsiteX1" fmla="*/ 204312 w 400050"/>
                <a:gd name="connsiteY1" fmla="*/ 298609 h 304800"/>
                <a:gd name="connsiteX2" fmla="*/ 7145 w 400050"/>
                <a:gd name="connsiteY2" fmla="*/ 152876 h 304800"/>
                <a:gd name="connsiteX3" fmla="*/ 204312 w 400050"/>
                <a:gd name="connsiteY3" fmla="*/ 7144 h 304800"/>
                <a:gd name="connsiteX4" fmla="*/ 401479 w 400050"/>
                <a:gd name="connsiteY4" fmla="*/ 15287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304800">
                  <a:moveTo>
                    <a:pt x="401479" y="152876"/>
                  </a:moveTo>
                  <a:cubicBezTo>
                    <a:pt x="401479" y="233362"/>
                    <a:pt x="313204" y="298609"/>
                    <a:pt x="204312" y="298609"/>
                  </a:cubicBezTo>
                  <a:cubicBezTo>
                    <a:pt x="95420" y="298609"/>
                    <a:pt x="7145" y="233362"/>
                    <a:pt x="7145" y="152876"/>
                  </a:cubicBezTo>
                  <a:cubicBezTo>
                    <a:pt x="7145" y="72390"/>
                    <a:pt x="95420" y="7144"/>
                    <a:pt x="204312" y="7144"/>
                  </a:cubicBezTo>
                  <a:cubicBezTo>
                    <a:pt x="313204" y="7144"/>
                    <a:pt x="401479" y="72390"/>
                    <a:pt x="401479" y="152876"/>
                  </a:cubicBezTo>
                  <a:close/>
                </a:path>
              </a:pathLst>
            </a:custGeom>
            <a:solidFill>
              <a:srgbClr val="02021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21567410" y="5883215"/>
              <a:ext cx="4403013" cy="3406104"/>
            </a:xfrm>
            <a:custGeom>
              <a:avLst/>
              <a:gdLst>
                <a:gd name="connsiteX0" fmla="*/ 168411 w 3028950"/>
                <a:gd name="connsiteY0" fmla="*/ 2311784 h 2343150"/>
                <a:gd name="connsiteX1" fmla="*/ 611323 w 3028950"/>
                <a:gd name="connsiteY1" fmla="*/ 1300229 h 2343150"/>
                <a:gd name="connsiteX2" fmla="*/ 2234383 w 3028950"/>
                <a:gd name="connsiteY2" fmla="*/ 1697422 h 2343150"/>
                <a:gd name="connsiteX3" fmla="*/ 1988638 w 3028950"/>
                <a:gd name="connsiteY3" fmla="*/ 1440247 h 2343150"/>
                <a:gd name="connsiteX4" fmla="*/ 2654436 w 3028950"/>
                <a:gd name="connsiteY4" fmla="*/ 1766954 h 2343150"/>
                <a:gd name="connsiteX5" fmla="*/ 2479175 w 3028950"/>
                <a:gd name="connsiteY5" fmla="*/ 1521209 h 2343150"/>
                <a:gd name="connsiteX6" fmla="*/ 2981144 w 3028950"/>
                <a:gd name="connsiteY6" fmla="*/ 2182244 h 2343150"/>
                <a:gd name="connsiteX7" fmla="*/ 3022100 w 3028950"/>
                <a:gd name="connsiteY7" fmla="*/ 791594 h 2343150"/>
                <a:gd name="connsiteX8" fmla="*/ 2741113 w 3028950"/>
                <a:gd name="connsiteY8" fmla="*/ 511559 h 2343150"/>
                <a:gd name="connsiteX9" fmla="*/ 925648 w 3028950"/>
                <a:gd name="connsiteY9" fmla="*/ 481079 h 2343150"/>
                <a:gd name="connsiteX10" fmla="*/ 703716 w 3028950"/>
                <a:gd name="connsiteY10" fmla="*/ 667769 h 2343150"/>
                <a:gd name="connsiteX11" fmla="*/ 878023 w 3028950"/>
                <a:gd name="connsiteY11" fmla="*/ 311534 h 2343150"/>
                <a:gd name="connsiteX12" fmla="*/ 809444 w 3028950"/>
                <a:gd name="connsiteY12" fmla="*/ 261052 h 2343150"/>
                <a:gd name="connsiteX13" fmla="*/ 516073 w 3028950"/>
                <a:gd name="connsiteY13" fmla="*/ 539182 h 2343150"/>
                <a:gd name="connsiteX14" fmla="*/ 815158 w 3028950"/>
                <a:gd name="connsiteY14" fmla="*/ 33404 h 2343150"/>
                <a:gd name="connsiteX15" fmla="*/ 787536 w 3028950"/>
                <a:gd name="connsiteY15" fmla="*/ 12449 h 2343150"/>
                <a:gd name="connsiteX16" fmla="*/ 98879 w 3028950"/>
                <a:gd name="connsiteY16" fmla="*/ 719204 h 2343150"/>
                <a:gd name="connsiteX17" fmla="*/ 7438 w 3028950"/>
                <a:gd name="connsiteY17" fmla="*/ 959234 h 2343150"/>
                <a:gd name="connsiteX18" fmla="*/ 96021 w 3028950"/>
                <a:gd name="connsiteY18" fmla="*/ 2305117 h 2343150"/>
                <a:gd name="connsiteX19" fmla="*/ 168411 w 3028950"/>
                <a:gd name="connsiteY19" fmla="*/ 2311784 h 2343150"/>
                <a:gd name="connsiteX20" fmla="*/ 168411 w 3028950"/>
                <a:gd name="connsiteY20" fmla="*/ 2311784 h 234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28950" h="2343150">
                  <a:moveTo>
                    <a:pt x="168411" y="2311784"/>
                  </a:moveTo>
                  <a:lnTo>
                    <a:pt x="611323" y="1300229"/>
                  </a:lnTo>
                  <a:lnTo>
                    <a:pt x="2234383" y="1697422"/>
                  </a:lnTo>
                  <a:lnTo>
                    <a:pt x="1988638" y="1440247"/>
                  </a:lnTo>
                  <a:lnTo>
                    <a:pt x="2654436" y="1766954"/>
                  </a:lnTo>
                  <a:lnTo>
                    <a:pt x="2479175" y="1521209"/>
                  </a:lnTo>
                  <a:lnTo>
                    <a:pt x="2981144" y="2182244"/>
                  </a:lnTo>
                  <a:lnTo>
                    <a:pt x="3022100" y="791594"/>
                  </a:lnTo>
                  <a:cubicBezTo>
                    <a:pt x="3018291" y="638242"/>
                    <a:pt x="2894466" y="514417"/>
                    <a:pt x="2741113" y="511559"/>
                  </a:cubicBezTo>
                  <a:lnTo>
                    <a:pt x="925648" y="481079"/>
                  </a:lnTo>
                  <a:lnTo>
                    <a:pt x="703716" y="667769"/>
                  </a:lnTo>
                  <a:lnTo>
                    <a:pt x="878023" y="311534"/>
                  </a:lnTo>
                  <a:cubicBezTo>
                    <a:pt x="898979" y="268672"/>
                    <a:pt x="844686" y="227714"/>
                    <a:pt x="809444" y="261052"/>
                  </a:cubicBezTo>
                  <a:lnTo>
                    <a:pt x="516073" y="539182"/>
                  </a:lnTo>
                  <a:lnTo>
                    <a:pt x="815158" y="33404"/>
                  </a:lnTo>
                  <a:cubicBezTo>
                    <a:pt x="825636" y="15307"/>
                    <a:pt x="801823" y="-1838"/>
                    <a:pt x="787536" y="12449"/>
                  </a:cubicBezTo>
                  <a:lnTo>
                    <a:pt x="98879" y="719204"/>
                  </a:lnTo>
                  <a:cubicBezTo>
                    <a:pt x="36966" y="783022"/>
                    <a:pt x="3629" y="869699"/>
                    <a:pt x="7438" y="959234"/>
                  </a:cubicBezTo>
                  <a:lnTo>
                    <a:pt x="96021" y="2305117"/>
                  </a:lnTo>
                  <a:cubicBezTo>
                    <a:pt x="97925" y="2347979"/>
                    <a:pt x="158886" y="2352742"/>
                    <a:pt x="168411" y="2311784"/>
                  </a:cubicBezTo>
                  <a:lnTo>
                    <a:pt x="168411" y="2311784"/>
                  </a:ln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21612146" y="9049189"/>
              <a:ext cx="4416859" cy="3890712"/>
            </a:xfrm>
            <a:custGeom>
              <a:avLst/>
              <a:gdLst>
                <a:gd name="connsiteX0" fmla="*/ 3033236 w 3038475"/>
                <a:gd name="connsiteY0" fmla="*/ 1425416 h 2676525"/>
                <a:gd name="connsiteX1" fmla="*/ 1717834 w 3038475"/>
                <a:gd name="connsiteY1" fmla="*/ 2669381 h 2676525"/>
                <a:gd name="connsiteX2" fmla="*/ 1321594 w 3038475"/>
                <a:gd name="connsiteY2" fmla="*/ 2669381 h 2676525"/>
                <a:gd name="connsiteX3" fmla="*/ 40481 w 3038475"/>
                <a:gd name="connsiteY3" fmla="*/ 1705451 h 2676525"/>
                <a:gd name="connsiteX4" fmla="*/ 7144 w 3038475"/>
                <a:gd name="connsiteY4" fmla="*/ 1426369 h 2676525"/>
                <a:gd name="connsiteX5" fmla="*/ 79534 w 3038475"/>
                <a:gd name="connsiteY5" fmla="*/ 76676 h 2676525"/>
                <a:gd name="connsiteX6" fmla="*/ 182404 w 3038475"/>
                <a:gd name="connsiteY6" fmla="*/ 32861 h 2676525"/>
                <a:gd name="connsiteX7" fmla="*/ 279559 w 3038475"/>
                <a:gd name="connsiteY7" fmla="*/ 925354 h 2676525"/>
                <a:gd name="connsiteX8" fmla="*/ 343376 w 3038475"/>
                <a:gd name="connsiteY8" fmla="*/ 1052036 h 2676525"/>
                <a:gd name="connsiteX9" fmla="*/ 500538 w 3038475"/>
                <a:gd name="connsiteY9" fmla="*/ 1195864 h 2676525"/>
                <a:gd name="connsiteX10" fmla="*/ 658654 w 3038475"/>
                <a:gd name="connsiteY10" fmla="*/ 1247299 h 2676525"/>
                <a:gd name="connsiteX11" fmla="*/ 1470184 w 3038475"/>
                <a:gd name="connsiteY11" fmla="*/ 1154906 h 2676525"/>
                <a:gd name="connsiteX12" fmla="*/ 1510188 w 3038475"/>
                <a:gd name="connsiteY12" fmla="*/ 1155859 h 2676525"/>
                <a:gd name="connsiteX13" fmla="*/ 2237898 w 3038475"/>
                <a:gd name="connsiteY13" fmla="*/ 1276826 h 2676525"/>
                <a:gd name="connsiteX14" fmla="*/ 2540794 w 3038475"/>
                <a:gd name="connsiteY14" fmla="*/ 1214914 h 2676525"/>
                <a:gd name="connsiteX15" fmla="*/ 2591276 w 3038475"/>
                <a:gd name="connsiteY15" fmla="*/ 1182529 h 2676525"/>
                <a:gd name="connsiteX16" fmla="*/ 2855119 w 3038475"/>
                <a:gd name="connsiteY16" fmla="*/ 764381 h 2676525"/>
                <a:gd name="connsiteX17" fmla="*/ 2949417 w 3038475"/>
                <a:gd name="connsiteY17" fmla="*/ 7144 h 2676525"/>
                <a:gd name="connsiteX18" fmla="*/ 2957988 w 3038475"/>
                <a:gd name="connsiteY18" fmla="*/ 49054 h 2676525"/>
                <a:gd name="connsiteX19" fmla="*/ 3033236 w 3038475"/>
                <a:gd name="connsiteY19" fmla="*/ 1425416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38475" h="2676525">
                  <a:moveTo>
                    <a:pt x="3033236" y="1425416"/>
                  </a:moveTo>
                  <a:cubicBezTo>
                    <a:pt x="3033236" y="2109311"/>
                    <a:pt x="2441734" y="2669381"/>
                    <a:pt x="1717834" y="2669381"/>
                  </a:cubicBezTo>
                  <a:lnTo>
                    <a:pt x="1321594" y="2669381"/>
                  </a:lnTo>
                  <a:cubicBezTo>
                    <a:pt x="699611" y="2669381"/>
                    <a:pt x="174784" y="2255996"/>
                    <a:pt x="40481" y="1705451"/>
                  </a:cubicBezTo>
                  <a:cubicBezTo>
                    <a:pt x="18573" y="1615916"/>
                    <a:pt x="7144" y="1522571"/>
                    <a:pt x="7144" y="1426369"/>
                  </a:cubicBezTo>
                  <a:lnTo>
                    <a:pt x="79534" y="76676"/>
                  </a:lnTo>
                  <a:lnTo>
                    <a:pt x="182404" y="32861"/>
                  </a:lnTo>
                  <a:lnTo>
                    <a:pt x="279559" y="925354"/>
                  </a:lnTo>
                  <a:cubicBezTo>
                    <a:pt x="285273" y="973931"/>
                    <a:pt x="307181" y="1018699"/>
                    <a:pt x="343376" y="1052036"/>
                  </a:cubicBezTo>
                  <a:lnTo>
                    <a:pt x="500538" y="1195864"/>
                  </a:lnTo>
                  <a:cubicBezTo>
                    <a:pt x="543401" y="1234916"/>
                    <a:pt x="601504" y="1253966"/>
                    <a:pt x="658654" y="1247299"/>
                  </a:cubicBezTo>
                  <a:lnTo>
                    <a:pt x="1470184" y="1154906"/>
                  </a:lnTo>
                  <a:cubicBezTo>
                    <a:pt x="1483519" y="1153001"/>
                    <a:pt x="1496854" y="1153954"/>
                    <a:pt x="1510188" y="1155859"/>
                  </a:cubicBezTo>
                  <a:lnTo>
                    <a:pt x="2237898" y="1276826"/>
                  </a:lnTo>
                  <a:cubicBezTo>
                    <a:pt x="2342673" y="1293971"/>
                    <a:pt x="2451259" y="1272064"/>
                    <a:pt x="2540794" y="1214914"/>
                  </a:cubicBezTo>
                  <a:lnTo>
                    <a:pt x="2591276" y="1182529"/>
                  </a:lnTo>
                  <a:cubicBezTo>
                    <a:pt x="2737009" y="1089184"/>
                    <a:pt x="2834163" y="935831"/>
                    <a:pt x="2855119" y="764381"/>
                  </a:cubicBezTo>
                  <a:lnTo>
                    <a:pt x="2949417" y="7144"/>
                  </a:lnTo>
                  <a:lnTo>
                    <a:pt x="2957988" y="49054"/>
                  </a:lnTo>
                  <a:lnTo>
                    <a:pt x="3033236" y="1425416"/>
                  </a:ln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22902589" y="11187004"/>
              <a:ext cx="1827666" cy="553838"/>
            </a:xfrm>
            <a:custGeom>
              <a:avLst/>
              <a:gdLst>
                <a:gd name="connsiteX0" fmla="*/ 1256824 w 1257300"/>
                <a:gd name="connsiteY0" fmla="*/ 193834 h 381000"/>
                <a:gd name="connsiteX1" fmla="*/ 631984 w 1257300"/>
                <a:gd name="connsiteY1" fmla="*/ 380524 h 381000"/>
                <a:gd name="connsiteX2" fmla="*/ 7145 w 1257300"/>
                <a:gd name="connsiteY2" fmla="*/ 193834 h 381000"/>
                <a:gd name="connsiteX3" fmla="*/ 631984 w 1257300"/>
                <a:gd name="connsiteY3" fmla="*/ 7144 h 381000"/>
                <a:gd name="connsiteX4" fmla="*/ 1256824 w 1257300"/>
                <a:gd name="connsiteY4" fmla="*/ 19383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381000">
                  <a:moveTo>
                    <a:pt x="1256824" y="193834"/>
                  </a:moveTo>
                  <a:cubicBezTo>
                    <a:pt x="1256824" y="296940"/>
                    <a:pt x="977074" y="380524"/>
                    <a:pt x="631984" y="380524"/>
                  </a:cubicBezTo>
                  <a:cubicBezTo>
                    <a:pt x="286895" y="380524"/>
                    <a:pt x="7145" y="296940"/>
                    <a:pt x="7145" y="193834"/>
                  </a:cubicBezTo>
                  <a:cubicBezTo>
                    <a:pt x="7145" y="90728"/>
                    <a:pt x="286895" y="7144"/>
                    <a:pt x="631984" y="7144"/>
                  </a:cubicBezTo>
                  <a:cubicBezTo>
                    <a:pt x="977074" y="7144"/>
                    <a:pt x="1256824" y="90727"/>
                    <a:pt x="1256824" y="193834"/>
                  </a:cubicBezTo>
                  <a:close/>
                </a:path>
              </a:pathLst>
            </a:custGeom>
            <a:solidFill>
              <a:srgbClr val="8940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21660606" y="11516537"/>
              <a:ext cx="4319937" cy="1412287"/>
            </a:xfrm>
            <a:custGeom>
              <a:avLst/>
              <a:gdLst>
                <a:gd name="connsiteX0" fmla="*/ 2415063 w 2971800"/>
                <a:gd name="connsiteY0" fmla="*/ 411004 h 971550"/>
                <a:gd name="connsiteX1" fmla="*/ 1889284 w 2971800"/>
                <a:gd name="connsiteY1" fmla="*/ 691039 h 971550"/>
                <a:gd name="connsiteX2" fmla="*/ 1422559 w 2971800"/>
                <a:gd name="connsiteY2" fmla="*/ 726281 h 971550"/>
                <a:gd name="connsiteX3" fmla="*/ 1083469 w 2971800"/>
                <a:gd name="connsiteY3" fmla="*/ 691039 h 971550"/>
                <a:gd name="connsiteX4" fmla="*/ 557688 w 2971800"/>
                <a:gd name="connsiteY4" fmla="*/ 411004 h 971550"/>
                <a:gd name="connsiteX5" fmla="*/ 7144 w 2971800"/>
                <a:gd name="connsiteY5" fmla="*/ 7144 h 971550"/>
                <a:gd name="connsiteX6" fmla="*/ 1288256 w 2971800"/>
                <a:gd name="connsiteY6" fmla="*/ 971074 h 971550"/>
                <a:gd name="connsiteX7" fmla="*/ 1421606 w 2971800"/>
                <a:gd name="connsiteY7" fmla="*/ 971074 h 971550"/>
                <a:gd name="connsiteX8" fmla="*/ 1683544 w 2971800"/>
                <a:gd name="connsiteY8" fmla="*/ 971074 h 971550"/>
                <a:gd name="connsiteX9" fmla="*/ 2964656 w 2971800"/>
                <a:gd name="connsiteY9" fmla="*/ 7144 h 971550"/>
                <a:gd name="connsiteX10" fmla="*/ 2415063 w 2971800"/>
                <a:gd name="connsiteY10" fmla="*/ 411004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1800" h="971550">
                  <a:moveTo>
                    <a:pt x="2415063" y="411004"/>
                  </a:moveTo>
                  <a:cubicBezTo>
                    <a:pt x="2204561" y="492919"/>
                    <a:pt x="2075973" y="644366"/>
                    <a:pt x="1889284" y="691039"/>
                  </a:cubicBezTo>
                  <a:cubicBezTo>
                    <a:pt x="1702594" y="737711"/>
                    <a:pt x="1422559" y="726281"/>
                    <a:pt x="1422559" y="726281"/>
                  </a:cubicBezTo>
                  <a:cubicBezTo>
                    <a:pt x="1422559" y="726281"/>
                    <a:pt x="1271111" y="737711"/>
                    <a:pt x="1083469" y="691039"/>
                  </a:cubicBezTo>
                  <a:cubicBezTo>
                    <a:pt x="896779" y="644366"/>
                    <a:pt x="768192" y="492919"/>
                    <a:pt x="557688" y="411004"/>
                  </a:cubicBezTo>
                  <a:cubicBezTo>
                    <a:pt x="347186" y="329089"/>
                    <a:pt x="7144" y="7144"/>
                    <a:pt x="7144" y="7144"/>
                  </a:cubicBezTo>
                  <a:cubicBezTo>
                    <a:pt x="142398" y="557689"/>
                    <a:pt x="666273" y="971074"/>
                    <a:pt x="1288256" y="971074"/>
                  </a:cubicBezTo>
                  <a:lnTo>
                    <a:pt x="1421606" y="971074"/>
                  </a:lnTo>
                  <a:lnTo>
                    <a:pt x="1683544" y="971074"/>
                  </a:lnTo>
                  <a:cubicBezTo>
                    <a:pt x="2305526" y="971074"/>
                    <a:pt x="2830354" y="557689"/>
                    <a:pt x="2964656" y="7144"/>
                  </a:cubicBezTo>
                  <a:cubicBezTo>
                    <a:pt x="2965609" y="7144"/>
                    <a:pt x="2625567" y="329089"/>
                    <a:pt x="2415063" y="411004"/>
                  </a:cubicBezTo>
                  <a:close/>
                </a:path>
              </a:pathLst>
            </a:custGeom>
            <a:solidFill>
              <a:srgbClr val="0F0F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22543823" y="8590733"/>
              <a:ext cx="623068" cy="249227"/>
            </a:xfrm>
            <a:custGeom>
              <a:avLst/>
              <a:gdLst>
                <a:gd name="connsiteX0" fmla="*/ 376821 w 428625"/>
                <a:gd name="connsiteY0" fmla="*/ 145363 h 171450"/>
                <a:gd name="connsiteX1" fmla="*/ 71069 w 428625"/>
                <a:gd name="connsiteY1" fmla="*/ 167271 h 171450"/>
                <a:gd name="connsiteX2" fmla="*/ 9156 w 428625"/>
                <a:gd name="connsiteY2" fmla="*/ 113930 h 171450"/>
                <a:gd name="connsiteX3" fmla="*/ 7250 w 428625"/>
                <a:gd name="connsiteY3" fmla="*/ 91071 h 171450"/>
                <a:gd name="connsiteX4" fmla="*/ 60591 w 428625"/>
                <a:gd name="connsiteY4" fmla="*/ 29158 h 171450"/>
                <a:gd name="connsiteX5" fmla="*/ 366344 w 428625"/>
                <a:gd name="connsiteY5" fmla="*/ 7251 h 171450"/>
                <a:gd name="connsiteX6" fmla="*/ 428256 w 428625"/>
                <a:gd name="connsiteY6" fmla="*/ 60590 h 171450"/>
                <a:gd name="connsiteX7" fmla="*/ 430161 w 428625"/>
                <a:gd name="connsiteY7" fmla="*/ 83451 h 171450"/>
                <a:gd name="connsiteX8" fmla="*/ 376821 w 428625"/>
                <a:gd name="connsiteY8" fmla="*/ 1453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171450">
                  <a:moveTo>
                    <a:pt x="376821" y="145363"/>
                  </a:moveTo>
                  <a:lnTo>
                    <a:pt x="71069" y="167271"/>
                  </a:lnTo>
                  <a:cubicBezTo>
                    <a:pt x="39636" y="169176"/>
                    <a:pt x="12013" y="145363"/>
                    <a:pt x="9156" y="113930"/>
                  </a:cubicBezTo>
                  <a:lnTo>
                    <a:pt x="7250" y="91071"/>
                  </a:lnTo>
                  <a:cubicBezTo>
                    <a:pt x="5346" y="59638"/>
                    <a:pt x="29158" y="32015"/>
                    <a:pt x="60591" y="29158"/>
                  </a:cubicBezTo>
                  <a:lnTo>
                    <a:pt x="366344" y="7251"/>
                  </a:lnTo>
                  <a:cubicBezTo>
                    <a:pt x="397775" y="5346"/>
                    <a:pt x="425398" y="29158"/>
                    <a:pt x="428256" y="60590"/>
                  </a:cubicBezTo>
                  <a:lnTo>
                    <a:pt x="430161" y="83451"/>
                  </a:lnTo>
                  <a:cubicBezTo>
                    <a:pt x="432066" y="114883"/>
                    <a:pt x="408254" y="142505"/>
                    <a:pt x="376821" y="145363"/>
                  </a:cubicBez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24426689" y="8590733"/>
              <a:ext cx="623068" cy="249227"/>
            </a:xfrm>
            <a:custGeom>
              <a:avLst/>
              <a:gdLst>
                <a:gd name="connsiteX0" fmla="*/ 60717 w 428625"/>
                <a:gd name="connsiteY0" fmla="*/ 145363 h 171450"/>
                <a:gd name="connsiteX1" fmla="*/ 366469 w 428625"/>
                <a:gd name="connsiteY1" fmla="*/ 167271 h 171450"/>
                <a:gd name="connsiteX2" fmla="*/ 428382 w 428625"/>
                <a:gd name="connsiteY2" fmla="*/ 113930 h 171450"/>
                <a:gd name="connsiteX3" fmla="*/ 430286 w 428625"/>
                <a:gd name="connsiteY3" fmla="*/ 91071 h 171450"/>
                <a:gd name="connsiteX4" fmla="*/ 376947 w 428625"/>
                <a:gd name="connsiteY4" fmla="*/ 29158 h 171450"/>
                <a:gd name="connsiteX5" fmla="*/ 71194 w 428625"/>
                <a:gd name="connsiteY5" fmla="*/ 7251 h 171450"/>
                <a:gd name="connsiteX6" fmla="*/ 9282 w 428625"/>
                <a:gd name="connsiteY6" fmla="*/ 60590 h 171450"/>
                <a:gd name="connsiteX7" fmla="*/ 7376 w 428625"/>
                <a:gd name="connsiteY7" fmla="*/ 83451 h 171450"/>
                <a:gd name="connsiteX8" fmla="*/ 60717 w 428625"/>
                <a:gd name="connsiteY8" fmla="*/ 14536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5" h="171450">
                  <a:moveTo>
                    <a:pt x="60717" y="145363"/>
                  </a:moveTo>
                  <a:lnTo>
                    <a:pt x="366469" y="167271"/>
                  </a:lnTo>
                  <a:cubicBezTo>
                    <a:pt x="397901" y="169176"/>
                    <a:pt x="425524" y="145363"/>
                    <a:pt x="428382" y="113930"/>
                  </a:cubicBezTo>
                  <a:lnTo>
                    <a:pt x="430286" y="91071"/>
                  </a:lnTo>
                  <a:cubicBezTo>
                    <a:pt x="432192" y="59638"/>
                    <a:pt x="408380" y="32015"/>
                    <a:pt x="376947" y="29158"/>
                  </a:cubicBezTo>
                  <a:lnTo>
                    <a:pt x="71194" y="7251"/>
                  </a:lnTo>
                  <a:cubicBezTo>
                    <a:pt x="39761" y="5346"/>
                    <a:pt x="12139" y="29158"/>
                    <a:pt x="9282" y="60590"/>
                  </a:cubicBezTo>
                  <a:lnTo>
                    <a:pt x="7376" y="83451"/>
                  </a:lnTo>
                  <a:cubicBezTo>
                    <a:pt x="4519" y="114883"/>
                    <a:pt x="28332" y="142505"/>
                    <a:pt x="60717" y="145363"/>
                  </a:cubicBezTo>
                  <a:close/>
                </a:path>
              </a:pathLst>
            </a:custGeom>
            <a:solidFill>
              <a:srgbClr val="0101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2942678" y="6180194"/>
            <a:ext cx="2372412" cy="4364133"/>
            <a:chOff x="17259151" y="8240438"/>
            <a:chExt cx="3163628" cy="5819602"/>
          </a:xfrm>
        </p:grpSpPr>
        <p:sp>
          <p:nvSpPr>
            <p:cNvPr id="41" name="Freeform: Shape 40"/>
            <p:cNvSpPr/>
            <p:nvPr/>
          </p:nvSpPr>
          <p:spPr>
            <a:xfrm>
              <a:off x="17949891" y="11387771"/>
              <a:ext cx="2409196" cy="2672269"/>
            </a:xfrm>
            <a:custGeom>
              <a:avLst/>
              <a:gdLst>
                <a:gd name="connsiteX0" fmla="*/ 1289209 w 1657350"/>
                <a:gd name="connsiteY0" fmla="*/ 7144 h 1838325"/>
                <a:gd name="connsiteX1" fmla="*/ 1657826 w 1657350"/>
                <a:gd name="connsiteY1" fmla="*/ 1838801 h 1838325"/>
                <a:gd name="connsiteX2" fmla="*/ 287179 w 1657350"/>
                <a:gd name="connsiteY2" fmla="*/ 1838801 h 1838325"/>
                <a:gd name="connsiteX3" fmla="*/ 7144 w 1657350"/>
                <a:gd name="connsiteY3" fmla="*/ 171926 h 183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1838325">
                  <a:moveTo>
                    <a:pt x="1289209" y="7144"/>
                  </a:moveTo>
                  <a:cubicBezTo>
                    <a:pt x="1289209" y="7144"/>
                    <a:pt x="1212056" y="1317784"/>
                    <a:pt x="1657826" y="1838801"/>
                  </a:cubicBezTo>
                  <a:lnTo>
                    <a:pt x="287179" y="1838801"/>
                  </a:lnTo>
                  <a:lnTo>
                    <a:pt x="7144" y="171926"/>
                  </a:lnTo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17398762" y="9714444"/>
              <a:ext cx="2603039" cy="2533809"/>
            </a:xfrm>
            <a:custGeom>
              <a:avLst/>
              <a:gdLst>
                <a:gd name="connsiteX0" fmla="*/ 7186 w 1790700"/>
                <a:gd name="connsiteY0" fmla="*/ 281017 h 1743075"/>
                <a:gd name="connsiteX1" fmla="*/ 57669 w 1790700"/>
                <a:gd name="connsiteY1" fmla="*/ 577245 h 1743075"/>
                <a:gd name="connsiteX2" fmla="*/ 563446 w 1790700"/>
                <a:gd name="connsiteY2" fmla="*/ 1537365 h 1743075"/>
                <a:gd name="connsiteX3" fmla="*/ 1399741 w 1790700"/>
                <a:gd name="connsiteY3" fmla="*/ 1598325 h 1743075"/>
                <a:gd name="connsiteX4" fmla="*/ 1788361 w 1790700"/>
                <a:gd name="connsiteY4" fmla="*/ 678210 h 1743075"/>
                <a:gd name="connsiteX5" fmla="*/ 7186 w 1790700"/>
                <a:gd name="connsiteY5" fmla="*/ 281017 h 174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0700" h="1743075">
                  <a:moveTo>
                    <a:pt x="7186" y="281017"/>
                  </a:moveTo>
                  <a:cubicBezTo>
                    <a:pt x="6233" y="359122"/>
                    <a:pt x="21473" y="457230"/>
                    <a:pt x="57669" y="577245"/>
                  </a:cubicBezTo>
                  <a:cubicBezTo>
                    <a:pt x="203400" y="1063972"/>
                    <a:pt x="381519" y="1364010"/>
                    <a:pt x="563446" y="1537365"/>
                  </a:cubicBezTo>
                  <a:cubicBezTo>
                    <a:pt x="881581" y="1840260"/>
                    <a:pt x="1210194" y="1753582"/>
                    <a:pt x="1399741" y="1598325"/>
                  </a:cubicBezTo>
                  <a:cubicBezTo>
                    <a:pt x="1696921" y="1353532"/>
                    <a:pt x="1788361" y="678210"/>
                    <a:pt x="1788361" y="678210"/>
                  </a:cubicBezTo>
                  <a:cubicBezTo>
                    <a:pt x="1788361" y="678210"/>
                    <a:pt x="20521" y="-515273"/>
                    <a:pt x="7186" y="281017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17398762" y="10112558"/>
              <a:ext cx="2021509" cy="1841512"/>
            </a:xfrm>
            <a:custGeom>
              <a:avLst/>
              <a:gdLst>
                <a:gd name="connsiteX0" fmla="*/ 7186 w 1390650"/>
                <a:gd name="connsiteY0" fmla="*/ 7144 h 1266825"/>
                <a:gd name="connsiteX1" fmla="*/ 57669 w 1390650"/>
                <a:gd name="connsiteY1" fmla="*/ 303371 h 1266825"/>
                <a:gd name="connsiteX2" fmla="*/ 563446 w 1390650"/>
                <a:gd name="connsiteY2" fmla="*/ 1263491 h 1266825"/>
                <a:gd name="connsiteX3" fmla="*/ 1389263 w 1390650"/>
                <a:gd name="connsiteY3" fmla="*/ 381476 h 1266825"/>
                <a:gd name="connsiteX4" fmla="*/ 7186 w 1390650"/>
                <a:gd name="connsiteY4" fmla="*/ 7144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650" h="1266825">
                  <a:moveTo>
                    <a:pt x="7186" y="7144"/>
                  </a:moveTo>
                  <a:cubicBezTo>
                    <a:pt x="6233" y="85249"/>
                    <a:pt x="21473" y="183356"/>
                    <a:pt x="57669" y="303371"/>
                  </a:cubicBezTo>
                  <a:cubicBezTo>
                    <a:pt x="203400" y="790099"/>
                    <a:pt x="381519" y="1090136"/>
                    <a:pt x="563446" y="1263491"/>
                  </a:cubicBezTo>
                  <a:cubicBezTo>
                    <a:pt x="588211" y="491014"/>
                    <a:pt x="1389263" y="381476"/>
                    <a:pt x="1389263" y="381476"/>
                  </a:cubicBezTo>
                  <a:lnTo>
                    <a:pt x="7186" y="7144"/>
                  </a:lnTo>
                  <a:close/>
                </a:path>
              </a:pathLst>
            </a:custGeom>
            <a:solidFill>
              <a:srgbClr val="773D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17259151" y="8516120"/>
              <a:ext cx="2990726" cy="2201506"/>
            </a:xfrm>
            <a:custGeom>
              <a:avLst/>
              <a:gdLst>
                <a:gd name="connsiteX0" fmla="*/ 56555 w 2057400"/>
                <a:gd name="connsiteY0" fmla="*/ 1293971 h 1514475"/>
                <a:gd name="connsiteX1" fmla="*/ 186096 w 2057400"/>
                <a:gd name="connsiteY1" fmla="*/ 1407319 h 1514475"/>
                <a:gd name="connsiteX2" fmla="*/ 1171933 w 2057400"/>
                <a:gd name="connsiteY2" fmla="*/ 1462564 h 1514475"/>
                <a:gd name="connsiteX3" fmla="*/ 1560552 w 2057400"/>
                <a:gd name="connsiteY3" fmla="*/ 1484471 h 1514475"/>
                <a:gd name="connsiteX4" fmla="*/ 2055852 w 2057400"/>
                <a:gd name="connsiteY4" fmla="*/ 1512094 h 1514475"/>
                <a:gd name="connsiteX5" fmla="*/ 2058710 w 2057400"/>
                <a:gd name="connsiteY5" fmla="*/ 1512094 h 1514475"/>
                <a:gd name="connsiteX6" fmla="*/ 2058710 w 2057400"/>
                <a:gd name="connsiteY6" fmla="*/ 7144 h 1514475"/>
                <a:gd name="connsiteX7" fmla="*/ 2055852 w 2057400"/>
                <a:gd name="connsiteY7" fmla="*/ 7144 h 1514475"/>
                <a:gd name="connsiteX8" fmla="*/ 185142 w 2057400"/>
                <a:gd name="connsiteY8" fmla="*/ 110966 h 1514475"/>
                <a:gd name="connsiteX9" fmla="*/ 55602 w 2057400"/>
                <a:gd name="connsiteY9" fmla="*/ 224314 h 1514475"/>
                <a:gd name="connsiteX10" fmla="*/ 56555 w 2057400"/>
                <a:gd name="connsiteY10" fmla="*/ 1293971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7400" h="1514475">
                  <a:moveTo>
                    <a:pt x="56555" y="1293971"/>
                  </a:moveTo>
                  <a:cubicBezTo>
                    <a:pt x="67985" y="1356836"/>
                    <a:pt x="121325" y="1403509"/>
                    <a:pt x="186096" y="1407319"/>
                  </a:cubicBezTo>
                  <a:lnTo>
                    <a:pt x="1171933" y="1462564"/>
                  </a:lnTo>
                  <a:lnTo>
                    <a:pt x="1560552" y="1484471"/>
                  </a:lnTo>
                  <a:lnTo>
                    <a:pt x="2055852" y="1512094"/>
                  </a:lnTo>
                  <a:cubicBezTo>
                    <a:pt x="2056805" y="1512094"/>
                    <a:pt x="2057758" y="1512094"/>
                    <a:pt x="2058710" y="1512094"/>
                  </a:cubicBezTo>
                  <a:lnTo>
                    <a:pt x="2058710" y="7144"/>
                  </a:lnTo>
                  <a:cubicBezTo>
                    <a:pt x="2057758" y="7144"/>
                    <a:pt x="2056805" y="7144"/>
                    <a:pt x="2055852" y="7144"/>
                  </a:cubicBezTo>
                  <a:lnTo>
                    <a:pt x="185142" y="110966"/>
                  </a:lnTo>
                  <a:cubicBezTo>
                    <a:pt x="121325" y="114776"/>
                    <a:pt x="67033" y="161449"/>
                    <a:pt x="55602" y="224314"/>
                  </a:cubicBezTo>
                  <a:cubicBezTo>
                    <a:pt x="-9167" y="580549"/>
                    <a:pt x="-9167" y="936784"/>
                    <a:pt x="56555" y="1293971"/>
                  </a:cubicBezTo>
                  <a:close/>
                </a:path>
              </a:pathLst>
            </a:custGeom>
            <a:solidFill>
              <a:srgbClr val="389F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20076630" y="8514735"/>
              <a:ext cx="346149" cy="2201506"/>
            </a:xfrm>
            <a:custGeom>
              <a:avLst/>
              <a:gdLst>
                <a:gd name="connsiteX0" fmla="*/ 235744 w 238125"/>
                <a:gd name="connsiteY0" fmla="*/ 759619 h 1514475"/>
                <a:gd name="connsiteX1" fmla="*/ 121444 w 238125"/>
                <a:gd name="connsiteY1" fmla="*/ 1512094 h 1514475"/>
                <a:gd name="connsiteX2" fmla="*/ 7144 w 238125"/>
                <a:gd name="connsiteY2" fmla="*/ 759619 h 1514475"/>
                <a:gd name="connsiteX3" fmla="*/ 121444 w 238125"/>
                <a:gd name="connsiteY3" fmla="*/ 7144 h 1514475"/>
                <a:gd name="connsiteX4" fmla="*/ 235744 w 238125"/>
                <a:gd name="connsiteY4" fmla="*/ 759619 h 15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514475">
                  <a:moveTo>
                    <a:pt x="235744" y="759619"/>
                  </a:moveTo>
                  <a:cubicBezTo>
                    <a:pt x="235744" y="1175199"/>
                    <a:pt x="184570" y="1512094"/>
                    <a:pt x="121444" y="1512094"/>
                  </a:cubicBezTo>
                  <a:cubicBezTo>
                    <a:pt x="58317" y="1512094"/>
                    <a:pt x="7144" y="1175199"/>
                    <a:pt x="7144" y="759619"/>
                  </a:cubicBezTo>
                  <a:cubicBezTo>
                    <a:pt x="7144" y="344038"/>
                    <a:pt x="58317" y="7144"/>
                    <a:pt x="121444" y="7144"/>
                  </a:cubicBezTo>
                  <a:cubicBezTo>
                    <a:pt x="184570" y="7144"/>
                    <a:pt x="235744" y="344038"/>
                    <a:pt x="235744" y="75961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17344823" y="8595042"/>
              <a:ext cx="2450733" cy="553838"/>
            </a:xfrm>
            <a:custGeom>
              <a:avLst/>
              <a:gdLst>
                <a:gd name="connsiteX0" fmla="*/ 7144 w 1685925"/>
                <a:gd name="connsiteY0" fmla="*/ 256699 h 381000"/>
                <a:gd name="connsiteX1" fmla="*/ 41435 w 1685925"/>
                <a:gd name="connsiteY1" fmla="*/ 324326 h 381000"/>
                <a:gd name="connsiteX2" fmla="*/ 407194 w 1685925"/>
                <a:gd name="connsiteY2" fmla="*/ 289084 h 381000"/>
                <a:gd name="connsiteX3" fmla="*/ 434816 w 1685925"/>
                <a:gd name="connsiteY3" fmla="*/ 324326 h 381000"/>
                <a:gd name="connsiteX4" fmla="*/ 768192 w 1685925"/>
                <a:gd name="connsiteY4" fmla="*/ 318611 h 381000"/>
                <a:gd name="connsiteX5" fmla="*/ 774860 w 1685925"/>
                <a:gd name="connsiteY5" fmla="*/ 324326 h 381000"/>
                <a:gd name="connsiteX6" fmla="*/ 1108235 w 1685925"/>
                <a:gd name="connsiteY6" fmla="*/ 318611 h 381000"/>
                <a:gd name="connsiteX7" fmla="*/ 1114902 w 1685925"/>
                <a:gd name="connsiteY7" fmla="*/ 324326 h 381000"/>
                <a:gd name="connsiteX8" fmla="*/ 1503522 w 1685925"/>
                <a:gd name="connsiteY8" fmla="*/ 261461 h 381000"/>
                <a:gd name="connsiteX9" fmla="*/ 1663542 w 1685925"/>
                <a:gd name="connsiteY9" fmla="*/ 39529 h 381000"/>
                <a:gd name="connsiteX10" fmla="*/ 1680687 w 1685925"/>
                <a:gd name="connsiteY10" fmla="*/ 7144 h 381000"/>
                <a:gd name="connsiteX11" fmla="*/ 1535906 w 1685925"/>
                <a:gd name="connsiteY11" fmla="*/ 207169 h 381000"/>
                <a:gd name="connsiteX12" fmla="*/ 1147287 w 1685925"/>
                <a:gd name="connsiteY12" fmla="*/ 270034 h 381000"/>
                <a:gd name="connsiteX13" fmla="*/ 1140619 w 1685925"/>
                <a:gd name="connsiteY13" fmla="*/ 264319 h 381000"/>
                <a:gd name="connsiteX14" fmla="*/ 807244 w 1685925"/>
                <a:gd name="connsiteY14" fmla="*/ 270034 h 381000"/>
                <a:gd name="connsiteX15" fmla="*/ 800577 w 1685925"/>
                <a:gd name="connsiteY15" fmla="*/ 264319 h 381000"/>
                <a:gd name="connsiteX16" fmla="*/ 467202 w 1685925"/>
                <a:gd name="connsiteY16" fmla="*/ 270034 h 381000"/>
                <a:gd name="connsiteX17" fmla="*/ 439579 w 1685925"/>
                <a:gd name="connsiteY17" fmla="*/ 234791 h 381000"/>
                <a:gd name="connsiteX18" fmla="*/ 73819 w 1685925"/>
                <a:gd name="connsiteY18" fmla="*/ 270034 h 381000"/>
                <a:gd name="connsiteX19" fmla="*/ 39529 w 1685925"/>
                <a:gd name="connsiteY19" fmla="*/ 202406 h 381000"/>
                <a:gd name="connsiteX20" fmla="*/ 42387 w 1685925"/>
                <a:gd name="connsiteY20" fmla="*/ 180499 h 381000"/>
                <a:gd name="connsiteX21" fmla="*/ 22385 w 1685925"/>
                <a:gd name="connsiteY21" fmla="*/ 208121 h 381000"/>
                <a:gd name="connsiteX22" fmla="*/ 7144 w 1685925"/>
                <a:gd name="connsiteY22" fmla="*/ 25669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85925" h="381000">
                  <a:moveTo>
                    <a:pt x="7144" y="256699"/>
                  </a:moveTo>
                  <a:cubicBezTo>
                    <a:pt x="7144" y="282416"/>
                    <a:pt x="19527" y="308134"/>
                    <a:pt x="41435" y="324326"/>
                  </a:cubicBezTo>
                  <a:cubicBezTo>
                    <a:pt x="155735" y="406241"/>
                    <a:pt x="312897" y="389096"/>
                    <a:pt x="407194" y="289084"/>
                  </a:cubicBezTo>
                  <a:cubicBezTo>
                    <a:pt x="412910" y="302419"/>
                    <a:pt x="422435" y="314801"/>
                    <a:pt x="434816" y="324326"/>
                  </a:cubicBezTo>
                  <a:cubicBezTo>
                    <a:pt x="536735" y="397669"/>
                    <a:pt x="672942" y="391954"/>
                    <a:pt x="768192" y="318611"/>
                  </a:cubicBezTo>
                  <a:cubicBezTo>
                    <a:pt x="770097" y="320516"/>
                    <a:pt x="772954" y="322421"/>
                    <a:pt x="774860" y="324326"/>
                  </a:cubicBezTo>
                  <a:cubicBezTo>
                    <a:pt x="876777" y="397669"/>
                    <a:pt x="1012985" y="391954"/>
                    <a:pt x="1108235" y="318611"/>
                  </a:cubicBezTo>
                  <a:cubicBezTo>
                    <a:pt x="1110139" y="320516"/>
                    <a:pt x="1112997" y="322421"/>
                    <a:pt x="1114902" y="324326"/>
                  </a:cubicBezTo>
                  <a:cubicBezTo>
                    <a:pt x="1239679" y="413861"/>
                    <a:pt x="1413987" y="385286"/>
                    <a:pt x="1503522" y="261461"/>
                  </a:cubicBezTo>
                  <a:lnTo>
                    <a:pt x="1663542" y="39529"/>
                  </a:lnTo>
                  <a:cubicBezTo>
                    <a:pt x="1671162" y="29051"/>
                    <a:pt x="1676877" y="18574"/>
                    <a:pt x="1680687" y="7144"/>
                  </a:cubicBezTo>
                  <a:lnTo>
                    <a:pt x="1535906" y="207169"/>
                  </a:lnTo>
                  <a:cubicBezTo>
                    <a:pt x="1446372" y="331946"/>
                    <a:pt x="1271112" y="359569"/>
                    <a:pt x="1147287" y="270034"/>
                  </a:cubicBezTo>
                  <a:cubicBezTo>
                    <a:pt x="1144429" y="268129"/>
                    <a:pt x="1142525" y="266224"/>
                    <a:pt x="1140619" y="264319"/>
                  </a:cubicBezTo>
                  <a:cubicBezTo>
                    <a:pt x="1045369" y="337661"/>
                    <a:pt x="909162" y="343376"/>
                    <a:pt x="807244" y="270034"/>
                  </a:cubicBezTo>
                  <a:cubicBezTo>
                    <a:pt x="804387" y="268129"/>
                    <a:pt x="802481" y="266224"/>
                    <a:pt x="800577" y="264319"/>
                  </a:cubicBezTo>
                  <a:cubicBezTo>
                    <a:pt x="705327" y="337661"/>
                    <a:pt x="569119" y="343376"/>
                    <a:pt x="467202" y="270034"/>
                  </a:cubicBezTo>
                  <a:cubicBezTo>
                    <a:pt x="454819" y="260509"/>
                    <a:pt x="445294" y="249079"/>
                    <a:pt x="439579" y="234791"/>
                  </a:cubicBezTo>
                  <a:cubicBezTo>
                    <a:pt x="345281" y="334804"/>
                    <a:pt x="188119" y="351949"/>
                    <a:pt x="73819" y="270034"/>
                  </a:cubicBezTo>
                  <a:cubicBezTo>
                    <a:pt x="51912" y="253841"/>
                    <a:pt x="39529" y="228124"/>
                    <a:pt x="39529" y="202406"/>
                  </a:cubicBezTo>
                  <a:cubicBezTo>
                    <a:pt x="39529" y="194786"/>
                    <a:pt x="40481" y="188119"/>
                    <a:pt x="42387" y="180499"/>
                  </a:cubicBezTo>
                  <a:lnTo>
                    <a:pt x="22385" y="208121"/>
                  </a:lnTo>
                  <a:cubicBezTo>
                    <a:pt x="11906" y="223361"/>
                    <a:pt x="7144" y="239554"/>
                    <a:pt x="7144" y="256699"/>
                  </a:cubicBez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17391900" y="8240438"/>
              <a:ext cx="2464579" cy="830757"/>
            </a:xfrm>
            <a:custGeom>
              <a:avLst/>
              <a:gdLst>
                <a:gd name="connsiteX0" fmla="*/ 7144 w 1695450"/>
                <a:gd name="connsiteY0" fmla="*/ 446348 h 571500"/>
                <a:gd name="connsiteX1" fmla="*/ 41434 w 1695450"/>
                <a:gd name="connsiteY1" fmla="*/ 513975 h 571500"/>
                <a:gd name="connsiteX2" fmla="*/ 407194 w 1695450"/>
                <a:gd name="connsiteY2" fmla="*/ 478733 h 571500"/>
                <a:gd name="connsiteX3" fmla="*/ 434816 w 1695450"/>
                <a:gd name="connsiteY3" fmla="*/ 513975 h 571500"/>
                <a:gd name="connsiteX4" fmla="*/ 768192 w 1695450"/>
                <a:gd name="connsiteY4" fmla="*/ 508260 h 571500"/>
                <a:gd name="connsiteX5" fmla="*/ 774859 w 1695450"/>
                <a:gd name="connsiteY5" fmla="*/ 513975 h 571500"/>
                <a:gd name="connsiteX6" fmla="*/ 1108234 w 1695450"/>
                <a:gd name="connsiteY6" fmla="*/ 508260 h 571500"/>
                <a:gd name="connsiteX7" fmla="*/ 1114902 w 1695450"/>
                <a:gd name="connsiteY7" fmla="*/ 513975 h 571500"/>
                <a:gd name="connsiteX8" fmla="*/ 1503521 w 1695450"/>
                <a:gd name="connsiteY8" fmla="*/ 451110 h 571500"/>
                <a:gd name="connsiteX9" fmla="*/ 1648302 w 1695450"/>
                <a:gd name="connsiteY9" fmla="*/ 251085 h 571500"/>
                <a:gd name="connsiteX10" fmla="*/ 1664494 w 1695450"/>
                <a:gd name="connsiteY10" fmla="*/ 229178 h 571500"/>
                <a:gd name="connsiteX11" fmla="*/ 1688306 w 1695450"/>
                <a:gd name="connsiteY11" fmla="*/ 154883 h 571500"/>
                <a:gd name="connsiteX12" fmla="*/ 1635919 w 1695450"/>
                <a:gd name="connsiteY12" fmla="*/ 51060 h 571500"/>
                <a:gd name="connsiteX13" fmla="*/ 1326356 w 1695450"/>
                <a:gd name="connsiteY13" fmla="*/ 83445 h 571500"/>
                <a:gd name="connsiteX14" fmla="*/ 1295877 w 1695450"/>
                <a:gd name="connsiteY14" fmla="*/ 51060 h 571500"/>
                <a:gd name="connsiteX15" fmla="*/ 986314 w 1695450"/>
                <a:gd name="connsiteY15" fmla="*/ 83445 h 571500"/>
                <a:gd name="connsiteX16" fmla="*/ 955834 w 1695450"/>
                <a:gd name="connsiteY16" fmla="*/ 51060 h 571500"/>
                <a:gd name="connsiteX17" fmla="*/ 629127 w 1695450"/>
                <a:gd name="connsiteY17" fmla="*/ 104400 h 571500"/>
                <a:gd name="connsiteX18" fmla="*/ 611981 w 1695450"/>
                <a:gd name="connsiteY18" fmla="*/ 128213 h 571500"/>
                <a:gd name="connsiteX19" fmla="*/ 594837 w 1695450"/>
                <a:gd name="connsiteY19" fmla="*/ 85350 h 571500"/>
                <a:gd name="connsiteX20" fmla="*/ 562452 w 1695450"/>
                <a:gd name="connsiteY20" fmla="*/ 51060 h 571500"/>
                <a:gd name="connsiteX21" fmla="*/ 235744 w 1695450"/>
                <a:gd name="connsiteY21" fmla="*/ 104400 h 571500"/>
                <a:gd name="connsiteX22" fmla="*/ 23337 w 1695450"/>
                <a:gd name="connsiteY22" fmla="*/ 399675 h 571500"/>
                <a:gd name="connsiteX23" fmla="*/ 10954 w 1695450"/>
                <a:gd name="connsiteY23" fmla="*/ 426345 h 571500"/>
                <a:gd name="connsiteX24" fmla="*/ 7144 w 1695450"/>
                <a:gd name="connsiteY24" fmla="*/ 446348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95450" h="571500">
                  <a:moveTo>
                    <a:pt x="7144" y="446348"/>
                  </a:moveTo>
                  <a:cubicBezTo>
                    <a:pt x="7144" y="472065"/>
                    <a:pt x="19527" y="497783"/>
                    <a:pt x="41434" y="513975"/>
                  </a:cubicBezTo>
                  <a:cubicBezTo>
                    <a:pt x="155734" y="595890"/>
                    <a:pt x="312896" y="578745"/>
                    <a:pt x="407194" y="478733"/>
                  </a:cubicBezTo>
                  <a:cubicBezTo>
                    <a:pt x="412909" y="492068"/>
                    <a:pt x="422434" y="504450"/>
                    <a:pt x="434816" y="513975"/>
                  </a:cubicBezTo>
                  <a:cubicBezTo>
                    <a:pt x="536734" y="587318"/>
                    <a:pt x="672942" y="581603"/>
                    <a:pt x="768192" y="508260"/>
                  </a:cubicBezTo>
                  <a:cubicBezTo>
                    <a:pt x="770096" y="510165"/>
                    <a:pt x="772954" y="512070"/>
                    <a:pt x="774859" y="513975"/>
                  </a:cubicBezTo>
                  <a:cubicBezTo>
                    <a:pt x="876777" y="587318"/>
                    <a:pt x="1012984" y="581603"/>
                    <a:pt x="1108234" y="508260"/>
                  </a:cubicBezTo>
                  <a:cubicBezTo>
                    <a:pt x="1110139" y="510165"/>
                    <a:pt x="1112996" y="512070"/>
                    <a:pt x="1114902" y="513975"/>
                  </a:cubicBezTo>
                  <a:cubicBezTo>
                    <a:pt x="1239679" y="603510"/>
                    <a:pt x="1413987" y="574935"/>
                    <a:pt x="1503521" y="451110"/>
                  </a:cubicBezTo>
                  <a:lnTo>
                    <a:pt x="1648302" y="251085"/>
                  </a:lnTo>
                  <a:lnTo>
                    <a:pt x="1664494" y="229178"/>
                  </a:lnTo>
                  <a:cubicBezTo>
                    <a:pt x="1680687" y="206318"/>
                    <a:pt x="1688306" y="180600"/>
                    <a:pt x="1688306" y="154883"/>
                  </a:cubicBezTo>
                  <a:cubicBezTo>
                    <a:pt x="1688306" y="114878"/>
                    <a:pt x="1670209" y="75825"/>
                    <a:pt x="1635919" y="51060"/>
                  </a:cubicBezTo>
                  <a:cubicBezTo>
                    <a:pt x="1538764" y="-18472"/>
                    <a:pt x="1405414" y="-3232"/>
                    <a:pt x="1326356" y="83445"/>
                  </a:cubicBezTo>
                  <a:cubicBezTo>
                    <a:pt x="1317784" y="71063"/>
                    <a:pt x="1308259" y="60585"/>
                    <a:pt x="1295877" y="51060"/>
                  </a:cubicBezTo>
                  <a:cubicBezTo>
                    <a:pt x="1198721" y="-18472"/>
                    <a:pt x="1065371" y="-3232"/>
                    <a:pt x="986314" y="83445"/>
                  </a:cubicBezTo>
                  <a:cubicBezTo>
                    <a:pt x="977742" y="71063"/>
                    <a:pt x="968217" y="60585"/>
                    <a:pt x="955834" y="51060"/>
                  </a:cubicBezTo>
                  <a:cubicBezTo>
                    <a:pt x="851059" y="-24187"/>
                    <a:pt x="704374" y="-375"/>
                    <a:pt x="629127" y="104400"/>
                  </a:cubicBezTo>
                  <a:lnTo>
                    <a:pt x="611981" y="128213"/>
                  </a:lnTo>
                  <a:cubicBezTo>
                    <a:pt x="609124" y="112973"/>
                    <a:pt x="603409" y="98685"/>
                    <a:pt x="594837" y="85350"/>
                  </a:cubicBezTo>
                  <a:cubicBezTo>
                    <a:pt x="586264" y="72015"/>
                    <a:pt x="575787" y="60585"/>
                    <a:pt x="562452" y="51060"/>
                  </a:cubicBezTo>
                  <a:cubicBezTo>
                    <a:pt x="457677" y="-24187"/>
                    <a:pt x="310991" y="-375"/>
                    <a:pt x="235744" y="104400"/>
                  </a:cubicBezTo>
                  <a:lnTo>
                    <a:pt x="23337" y="399675"/>
                  </a:lnTo>
                  <a:cubicBezTo>
                    <a:pt x="17621" y="408248"/>
                    <a:pt x="12859" y="416820"/>
                    <a:pt x="10954" y="426345"/>
                  </a:cubicBezTo>
                  <a:cubicBezTo>
                    <a:pt x="8096" y="432060"/>
                    <a:pt x="7144" y="438728"/>
                    <a:pt x="7144" y="446348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18906647" y="10159634"/>
              <a:ext cx="623068" cy="512300"/>
            </a:xfrm>
            <a:custGeom>
              <a:avLst/>
              <a:gdLst>
                <a:gd name="connsiteX0" fmla="*/ 7144 w 428625"/>
                <a:gd name="connsiteY0" fmla="*/ 7144 h 352425"/>
                <a:gd name="connsiteX1" fmla="*/ 38577 w 428625"/>
                <a:gd name="connsiteY1" fmla="*/ 331946 h 352425"/>
                <a:gd name="connsiteX2" fmla="*/ 39529 w 428625"/>
                <a:gd name="connsiteY2" fmla="*/ 331946 h 352425"/>
                <a:gd name="connsiteX3" fmla="*/ 428148 w 428625"/>
                <a:gd name="connsiteY3" fmla="*/ 352901 h 352425"/>
                <a:gd name="connsiteX4" fmla="*/ 387191 w 428625"/>
                <a:gd name="connsiteY4" fmla="*/ 904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352425">
                  <a:moveTo>
                    <a:pt x="7144" y="7144"/>
                  </a:moveTo>
                  <a:lnTo>
                    <a:pt x="38577" y="331946"/>
                  </a:lnTo>
                  <a:lnTo>
                    <a:pt x="39529" y="331946"/>
                  </a:lnTo>
                  <a:lnTo>
                    <a:pt x="428148" y="352901"/>
                  </a:lnTo>
                  <a:lnTo>
                    <a:pt x="387191" y="9049"/>
                  </a:lnTo>
                  <a:close/>
                </a:path>
              </a:pathLst>
            </a:custGeom>
            <a:solidFill>
              <a:srgbClr val="0278C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18907072" y="9952861"/>
              <a:ext cx="1024600" cy="941525"/>
            </a:xfrm>
            <a:custGeom>
              <a:avLst/>
              <a:gdLst>
                <a:gd name="connsiteX0" fmla="*/ 491674 w 704850"/>
                <a:gd name="connsiteY0" fmla="*/ 139864 h 647700"/>
                <a:gd name="connsiteX1" fmla="*/ 675506 w 704850"/>
                <a:gd name="connsiteY1" fmla="*/ 394181 h 647700"/>
                <a:gd name="connsiteX2" fmla="*/ 642168 w 704850"/>
                <a:gd name="connsiteY2" fmla="*/ 598016 h 647700"/>
                <a:gd name="connsiteX3" fmla="*/ 642168 w 704850"/>
                <a:gd name="connsiteY3" fmla="*/ 598016 h 647700"/>
                <a:gd name="connsiteX4" fmla="*/ 268789 w 704850"/>
                <a:gd name="connsiteY4" fmla="*/ 537056 h 647700"/>
                <a:gd name="connsiteX5" fmla="*/ 24949 w 704850"/>
                <a:gd name="connsiteY5" fmla="*/ 198919 h 647700"/>
                <a:gd name="connsiteX6" fmla="*/ 46856 w 704850"/>
                <a:gd name="connsiteY6" fmla="*/ 66521 h 647700"/>
                <a:gd name="connsiteX7" fmla="*/ 46856 w 704850"/>
                <a:gd name="connsiteY7" fmla="*/ 66521 h 647700"/>
                <a:gd name="connsiteX8" fmla="*/ 491674 w 704850"/>
                <a:gd name="connsiteY8" fmla="*/ 139864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850" h="647700">
                  <a:moveTo>
                    <a:pt x="491674" y="139864"/>
                  </a:moveTo>
                  <a:lnTo>
                    <a:pt x="675506" y="394181"/>
                  </a:lnTo>
                  <a:cubicBezTo>
                    <a:pt x="722178" y="458951"/>
                    <a:pt x="707891" y="551344"/>
                    <a:pt x="642168" y="598016"/>
                  </a:cubicBezTo>
                  <a:lnTo>
                    <a:pt x="642168" y="598016"/>
                  </a:lnTo>
                  <a:cubicBezTo>
                    <a:pt x="523106" y="683741"/>
                    <a:pt x="354514" y="657071"/>
                    <a:pt x="268789" y="537056"/>
                  </a:cubicBezTo>
                  <a:lnTo>
                    <a:pt x="24949" y="198919"/>
                  </a:lnTo>
                  <a:cubicBezTo>
                    <a:pt x="-5532" y="157009"/>
                    <a:pt x="3993" y="97001"/>
                    <a:pt x="46856" y="66521"/>
                  </a:cubicBezTo>
                  <a:lnTo>
                    <a:pt x="46856" y="66521"/>
                  </a:lnTo>
                  <a:cubicBezTo>
                    <a:pt x="187826" y="-35396"/>
                    <a:pt x="388803" y="-3011"/>
                    <a:pt x="491674" y="139864"/>
                  </a:cubicBezTo>
                  <a:close/>
                </a:path>
              </a:pathLst>
            </a:custGeom>
            <a:solidFill>
              <a:srgbClr val="8D5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613138" y="4201794"/>
            <a:ext cx="9061727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en-US" sz="8625" b="1">
                <a:latin typeface="Century Gothic" panose="020B0502020202020204"/>
              </a:rPr>
              <a:t>Communication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00029" y="2511491"/>
            <a:ext cx="5569612" cy="0"/>
          </a:xfrm>
          <a:prstGeom prst="line">
            <a:avLst/>
          </a:prstGeom>
          <a:ln w="57150" cap="rnd">
            <a:solidFill>
              <a:srgbClr val="359C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400029" y="8630552"/>
            <a:ext cx="5569612" cy="0"/>
          </a:xfrm>
          <a:prstGeom prst="line">
            <a:avLst/>
          </a:prstGeom>
          <a:ln w="57150" cap="rnd">
            <a:solidFill>
              <a:srgbClr val="359CC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-1779807" y="1571796"/>
            <a:ext cx="7501891" cy="97473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82007" y="3600080"/>
            <a:ext cx="8523987" cy="136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10240">
                <a:solidFill>
                  <a:srgbClr val="359CC8"/>
                </a:solidFill>
                <a:latin typeface="字由文艺黑 Bold"/>
              </a:rPr>
              <a:t>Part 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82007" y="5420567"/>
            <a:ext cx="8523987" cy="136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0"/>
              </a:lnSpc>
            </a:pPr>
            <a:r>
              <a:rPr lang="en-US" sz="10240">
                <a:solidFill>
                  <a:srgbClr val="359CC8"/>
                </a:solidFill>
                <a:ea typeface="字由文艺黑 Bold"/>
              </a:rPr>
              <a:t>沙龙交流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096313" y="1635510"/>
            <a:ext cx="7855946" cy="9619877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540463" cy="10287000"/>
            <a:chOff x="92710" y="92710"/>
            <a:chExt cx="3831149" cy="3415030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3831149" cy="3415030"/>
            </a:xfrm>
            <a:custGeom>
              <a:avLst/>
              <a:gdLst/>
              <a:ahLst/>
              <a:cxnLst/>
              <a:rect l="l" t="t" r="r" b="b"/>
              <a:pathLst>
                <a:path w="3831149" h="3415030">
                  <a:moveTo>
                    <a:pt x="0" y="0"/>
                  </a:moveTo>
                  <a:lnTo>
                    <a:pt x="3831149" y="0"/>
                  </a:lnTo>
                  <a:lnTo>
                    <a:pt x="3831149" y="3415030"/>
                  </a:lnTo>
                  <a:lnTo>
                    <a:pt x="0" y="3415030"/>
                  </a:lnTo>
                  <a:close/>
                </a:path>
              </a:pathLst>
            </a:custGeom>
            <a:solidFill>
              <a:srgbClr val="359CC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9762726" y="698943"/>
            <a:ext cx="6734574" cy="1468201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613295" y="3610215"/>
            <a:ext cx="7530705" cy="0"/>
          </a:xfrm>
          <a:prstGeom prst="line">
            <a:avLst/>
          </a:prstGeom>
          <a:ln w="47625" cap="rnd">
            <a:solidFill>
              <a:srgbClr val="F8F6F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613295" y="2070497"/>
            <a:ext cx="7158491" cy="109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0"/>
              </a:lnSpc>
            </a:pPr>
            <a:r>
              <a:rPr lang="en-US" sz="8200">
                <a:solidFill>
                  <a:srgbClr val="FFFFFF"/>
                </a:solidFill>
                <a:ea typeface="字由文艺黑 Bold"/>
              </a:rPr>
              <a:t>准备阶段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9964" y="4315673"/>
            <a:ext cx="8055036" cy="3235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zh-CN" altLang="en-US" sz="3600" spc="375" dirty="0">
                <a:solidFill>
                  <a:srgbClr val="FFFFFF"/>
                </a:solidFill>
                <a:ea typeface="思源黑体-粗体 Bold"/>
              </a:rPr>
              <a:t>研一</a:t>
            </a:r>
            <a:r>
              <a:rPr lang="en-US" altLang="zh-CN" sz="3600" spc="375" dirty="0" err="1">
                <a:solidFill>
                  <a:srgbClr val="FFFFFF"/>
                </a:solidFill>
                <a:ea typeface="思源黑体-粗体 Bold"/>
              </a:rPr>
              <a:t>现在开始准备时间来得及吗</a:t>
            </a:r>
            <a:endParaRPr lang="en-US" sz="3600" spc="375" dirty="0">
              <a:solidFill>
                <a:srgbClr val="FFFFFF"/>
              </a:solidFill>
              <a:ea typeface="思源黑体-粗体 Bold"/>
            </a:endParaRP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sz="3600" spc="375" dirty="0" err="1">
                <a:solidFill>
                  <a:srgbClr val="FFFFFF"/>
                </a:solidFill>
                <a:ea typeface="思源黑体-粗体 Bold"/>
              </a:rPr>
              <a:t>开发方向</a:t>
            </a:r>
            <a:r>
              <a:rPr lang="zh-CN" altLang="en-US" sz="3600" spc="375" dirty="0">
                <a:solidFill>
                  <a:srgbClr val="FFFFFF"/>
                </a:solidFill>
                <a:ea typeface="思源黑体-粗体 Bold"/>
              </a:rPr>
              <a:t>的选择有什么建议（</a:t>
            </a:r>
            <a:r>
              <a:rPr lang="en-US" altLang="zh-CN" sz="3600" spc="375" dirty="0" err="1">
                <a:solidFill>
                  <a:srgbClr val="FFFFFF"/>
                </a:solidFill>
                <a:ea typeface="思源黑体-粗体 Bold"/>
              </a:rPr>
              <a:t>Java,go,C</a:t>
            </a:r>
            <a:r>
              <a:rPr lang="en-US" altLang="zh-CN" sz="3600" spc="375" dirty="0">
                <a:solidFill>
                  <a:srgbClr val="FFFFFF"/>
                </a:solidFill>
                <a:ea typeface="思源黑体-粗体 Bold"/>
              </a:rPr>
              <a:t>++…</a:t>
            </a:r>
            <a:r>
              <a:rPr lang="zh-CN" altLang="en-US" sz="3600" spc="375" dirty="0">
                <a:solidFill>
                  <a:srgbClr val="FFFFFF"/>
                </a:solidFill>
                <a:ea typeface="思源黑体-粗体 Bold"/>
              </a:rPr>
              <a:t>）</a:t>
            </a:r>
            <a:endParaRPr lang="en-US" sz="3600" spc="375" dirty="0">
              <a:solidFill>
                <a:srgbClr val="FFFFFF"/>
              </a:solidFill>
              <a:ea typeface="思源黑体-粗体 Bold"/>
            </a:endParaRP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sz="3600" spc="375" dirty="0" err="1">
                <a:solidFill>
                  <a:srgbClr val="FFFFFF"/>
                </a:solidFill>
                <a:ea typeface="思源黑体-粗体 Bold"/>
              </a:rPr>
              <a:t>项目怎么做，做到什么程度</a:t>
            </a:r>
            <a:endParaRPr lang="en-US" sz="3600" spc="375" dirty="0">
              <a:solidFill>
                <a:srgbClr val="FFFFFF"/>
              </a:solidFill>
              <a:ea typeface="思源黑体-粗体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18"/>
          <p:cNvSpPr/>
          <p:nvPr/>
        </p:nvSpPr>
        <p:spPr>
          <a:xfrm>
            <a:off x="1315115" y="1543520"/>
            <a:ext cx="4744032" cy="7687271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Graphic 18"/>
          <p:cNvSpPr/>
          <p:nvPr/>
        </p:nvSpPr>
        <p:spPr>
          <a:xfrm flipH="1">
            <a:off x="12008444" y="1543520"/>
            <a:ext cx="4744034" cy="7687271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341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-48020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086950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80120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L 形 34"/>
          <p:cNvSpPr/>
          <p:nvPr/>
        </p:nvSpPr>
        <p:spPr>
          <a:xfrm rot="2647777">
            <a:off x="633340" y="4723065"/>
            <a:ext cx="1000856" cy="1104867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6463068" y="4770781"/>
            <a:ext cx="1089671" cy="1013312"/>
          </a:xfrm>
          <a:prstGeom prst="corner">
            <a:avLst>
              <a:gd name="adj1" fmla="val 23122"/>
              <a:gd name="adj2" fmla="val 2121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3" name="组合 2"/>
          <p:cNvGrpSpPr/>
          <p:nvPr/>
        </p:nvGrpSpPr>
        <p:grpSpPr>
          <a:xfrm>
            <a:off x="1359300" y="1913805"/>
            <a:ext cx="15223323" cy="6658275"/>
            <a:chOff x="937577" y="1930400"/>
            <a:chExt cx="20300406" cy="8878856"/>
          </a:xfrm>
        </p:grpSpPr>
        <p:sp>
          <p:nvSpPr>
            <p:cNvPr id="5" name="文本框 4"/>
            <p:cNvSpPr txBox="1"/>
            <p:nvPr>
              <p:custDataLst>
                <p:tags r:id="rId1"/>
              </p:custDataLst>
            </p:nvPr>
          </p:nvSpPr>
          <p:spPr>
            <a:xfrm>
              <a:off x="937577" y="1930400"/>
              <a:ext cx="9243060" cy="864362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zh-CN" altLang="en-US" sz="2700" b="1" dirty="0">
                  <a:latin typeface="+mn-ea"/>
                  <a:cs typeface="+mn-ea"/>
                </a:rPr>
                <a:t>视频资源链接：（源码见视频简介或评论区）</a:t>
              </a:r>
            </a:p>
            <a:p>
              <a:endParaRPr lang="zh-CN" altLang="en-US" sz="2700" b="1" dirty="0">
                <a:latin typeface="+mn-ea"/>
                <a:cs typeface="+mn-ea"/>
              </a:endParaRPr>
            </a:p>
            <a:p>
              <a:endParaRPr lang="zh-CN" altLang="en-US" sz="2700" b="1" dirty="0">
                <a:latin typeface="+mn-ea"/>
                <a:cs typeface="+mn-ea"/>
              </a:endParaRPr>
            </a:p>
            <a:p>
              <a:pPr indent="685800"/>
              <a:r>
                <a:rPr lang="en-US" altLang="zh-CN" sz="2700" b="1" dirty="0" err="1">
                  <a:latin typeface="+mn-ea"/>
                  <a:cs typeface="+mn-ea"/>
                </a:rPr>
                <a:t>JavaSE</a:t>
              </a:r>
              <a:r>
                <a:rPr lang="en-US" altLang="zh-CN" sz="2700" b="1" dirty="0">
                  <a:latin typeface="+mn-ea"/>
                  <a:cs typeface="+mn-ea"/>
                </a:rPr>
                <a:t>:</a:t>
              </a:r>
              <a:endParaRPr lang="zh-CN" altLang="en-US" sz="2700" b="1" dirty="0">
                <a:latin typeface="+mn-ea"/>
                <a:cs typeface="+mn-ea"/>
              </a:endParaRPr>
            </a:p>
            <a:p>
              <a:r>
                <a:rPr lang="zh-CN" altLang="en-US" sz="2700" b="1" dirty="0">
                  <a:latin typeface="+mn-ea"/>
                  <a:cs typeface="+mn-ea"/>
                </a:rPr>
                <a:t>	</a:t>
              </a:r>
            </a:p>
            <a:p>
              <a:pPr indent="685800"/>
              <a:endParaRPr lang="en-US" altLang="zh-CN" sz="2700" b="1" dirty="0">
                <a:latin typeface="+mn-ea"/>
                <a:cs typeface="+mn-ea"/>
                <a:sym typeface="+mn-ea"/>
              </a:endParaRPr>
            </a:p>
            <a:p>
              <a:pPr indent="685800"/>
              <a:r>
                <a:rPr lang="en-US" altLang="zh-CN" sz="2700" b="1" dirty="0" err="1">
                  <a:latin typeface="+mn-ea"/>
                  <a:cs typeface="+mn-ea"/>
                  <a:sym typeface="+mn-ea"/>
                </a:rPr>
                <a:t>JavaWeb</a:t>
              </a:r>
              <a:r>
                <a:rPr lang="en-US" altLang="zh-CN" sz="2700" b="1" dirty="0">
                  <a:latin typeface="+mn-ea"/>
                  <a:cs typeface="+mn-ea"/>
                  <a:sym typeface="+mn-ea"/>
                </a:rPr>
                <a:t>:</a:t>
              </a:r>
            </a:p>
            <a:p>
              <a:pPr indent="685800"/>
              <a:endParaRPr lang="en-US" altLang="zh-CN" sz="2700" b="1" dirty="0">
                <a:latin typeface="+mn-ea"/>
                <a:cs typeface="+mn-ea"/>
                <a:sym typeface="+mn-ea"/>
              </a:endParaRPr>
            </a:p>
            <a:p>
              <a:pPr indent="685800"/>
              <a:endParaRPr lang="en-US" altLang="zh-CN" sz="2700" b="1" dirty="0">
                <a:latin typeface="+mn-ea"/>
                <a:cs typeface="+mn-ea"/>
                <a:sym typeface="+mn-ea"/>
              </a:endParaRPr>
            </a:p>
            <a:p>
              <a:pPr indent="685800"/>
              <a:r>
                <a:rPr lang="en-US" altLang="zh-CN" sz="2700" b="1" dirty="0">
                  <a:latin typeface="+mn-ea"/>
                  <a:cs typeface="+mn-ea"/>
                  <a:sym typeface="+mn-ea"/>
                </a:rPr>
                <a:t>MySQL:</a:t>
              </a:r>
            </a:p>
            <a:p>
              <a:pPr indent="685800"/>
              <a:endParaRPr lang="en-US" altLang="zh-CN" sz="2700" b="1" dirty="0">
                <a:latin typeface="+mn-ea"/>
                <a:cs typeface="+mn-ea"/>
                <a:sym typeface="+mn-ea"/>
              </a:endParaRPr>
            </a:p>
            <a:p>
              <a:pPr indent="685800"/>
              <a:endParaRPr lang="en-US" altLang="zh-CN" sz="2700" b="1" dirty="0">
                <a:latin typeface="+mn-ea"/>
                <a:cs typeface="+mn-ea"/>
                <a:sym typeface="+mn-ea"/>
              </a:endParaRPr>
            </a:p>
            <a:p>
              <a:pPr indent="685800"/>
              <a:r>
                <a:rPr lang="en-US" altLang="zh-CN" sz="2700" b="1" dirty="0">
                  <a:latin typeface="+mn-ea"/>
                  <a:cs typeface="+mn-ea"/>
                  <a:sym typeface="+mn-ea"/>
                </a:rPr>
                <a:t>Redis</a:t>
              </a:r>
              <a:r>
                <a:rPr lang="zh-CN" altLang="en-US" sz="2700" b="1" dirty="0">
                  <a:latin typeface="+mn-ea"/>
                  <a:cs typeface="+mn-ea"/>
                  <a:sym typeface="+mn-ea"/>
                </a:rPr>
                <a:t>基础</a:t>
              </a:r>
              <a:r>
                <a:rPr lang="en-US" altLang="zh-CN" sz="2700" b="1" dirty="0">
                  <a:latin typeface="+mn-ea"/>
                  <a:cs typeface="+mn-ea"/>
                  <a:sym typeface="+mn-ea"/>
                </a:rPr>
                <a:t>:</a:t>
              </a:r>
            </a:p>
            <a:p>
              <a:pPr indent="685800"/>
              <a:endParaRPr lang="en-US" altLang="zh-CN" sz="2700" b="1" dirty="0">
                <a:latin typeface="+mn-ea"/>
                <a:cs typeface="+mn-ea"/>
                <a:sym typeface="+mn-ea"/>
              </a:endParaRPr>
            </a:p>
            <a:p>
              <a:pPr indent="685800"/>
              <a:endParaRPr lang="en-US" altLang="zh-CN" sz="2700" b="1" dirty="0">
                <a:latin typeface="+mn-ea"/>
                <a:cs typeface="+mn-ea"/>
                <a:sym typeface="+mn-ea"/>
              </a:endParaRPr>
            </a:p>
            <a:p>
              <a:pPr indent="685800"/>
              <a:r>
                <a:rPr lang="en-US" altLang="zh-CN" sz="2700" b="1" dirty="0">
                  <a:latin typeface="+mn-ea"/>
                  <a:cs typeface="+mn-ea"/>
                  <a:sym typeface="+mn-ea"/>
                </a:rPr>
                <a:t>Redis</a:t>
              </a:r>
              <a:r>
                <a:rPr lang="zh-CN" altLang="en-US" sz="2700" b="1" dirty="0">
                  <a:latin typeface="+mn-ea"/>
                  <a:cs typeface="+mn-ea"/>
                  <a:sym typeface="+mn-ea"/>
                </a:rPr>
                <a:t>源码分析：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89323" y="3308349"/>
              <a:ext cx="15947389" cy="12312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700" b="1" dirty="0">
                  <a:latin typeface="+mn-ea"/>
                </a:rPr>
                <a:t>https://www.bilibili.com/video/BV1Yb411z7PG/?spm_id_from=333.337.search</a:t>
              </a:r>
              <a:r>
                <a:rPr lang="en-US" altLang="zh-CN" sz="2700" b="1" dirty="0">
                  <a:latin typeface="+mn-ea"/>
                </a:rPr>
                <a:t>-</a:t>
              </a:r>
              <a:r>
                <a:rPr lang="zh-CN" altLang="en-US" sz="2700" b="1" dirty="0">
                  <a:latin typeface="+mn-ea"/>
                </a:rPr>
                <a:t>card.all.click&amp;vd_source=05c0b0ea441031bf9332672b2ece5559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289323" y="4883150"/>
              <a:ext cx="15948660" cy="12312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700" b="1" dirty="0">
                  <a:latin typeface="+mn-ea"/>
                </a:rPr>
                <a:t>https://www.bilibili.com/video/BV1Qf4y1T7Hx/?spm_id_from=333.337.search-card.all.click&amp;vd_source=05c0b0ea441031bf9332672b2ece5559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89323" y="6525259"/>
              <a:ext cx="15948660" cy="12312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700" b="1" dirty="0">
                  <a:latin typeface="+mn-ea"/>
                </a:rPr>
                <a:t>https://www.bilibili.com/video/BV1Kr4y1i7ru/?spm_id_from=333.999.0.0&amp;vd_source=05c0b0ea441031bf9332672b2ece5559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89323" y="8167371"/>
              <a:ext cx="15948660" cy="12312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700" b="1" dirty="0">
                  <a:latin typeface="+mn-ea"/>
                </a:rPr>
                <a:t>https://www.bilibili.com/video/BV1S54y1R7SB/?spm_id_from=333.337.search-card.all.click&amp;vd_source=05c0b0ea441031bf9332672b2ece5559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89323" y="10132060"/>
              <a:ext cx="15948660" cy="67719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700" b="1" dirty="0">
                  <a:latin typeface="+mn-ea"/>
                </a:rPr>
                <a:t>https://www.bilibili.com/video/BV1aU4y1Z71c/?spm_id_from=333.999.0.0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8" grpId="0" animBg="1"/>
      <p:bldP spid="19" grpId="0" animBg="1"/>
      <p:bldP spid="2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3350" y="0"/>
            <a:ext cx="10469997" cy="10287000"/>
            <a:chOff x="92710" y="92710"/>
            <a:chExt cx="6319601" cy="6209145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6319601" cy="6209146"/>
            </a:xfrm>
            <a:custGeom>
              <a:avLst/>
              <a:gdLst/>
              <a:ahLst/>
              <a:cxnLst/>
              <a:rect l="l" t="t" r="r" b="b"/>
              <a:pathLst>
                <a:path w="6319601" h="6209146">
                  <a:moveTo>
                    <a:pt x="0" y="0"/>
                  </a:moveTo>
                  <a:lnTo>
                    <a:pt x="6319601" y="0"/>
                  </a:lnTo>
                  <a:lnTo>
                    <a:pt x="6319601" y="6209146"/>
                  </a:lnTo>
                  <a:lnTo>
                    <a:pt x="0" y="6209146"/>
                  </a:lnTo>
                  <a:close/>
                </a:path>
              </a:pathLst>
            </a:custGeom>
            <a:solidFill>
              <a:srgbClr val="359CC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2045613" y="-837624"/>
            <a:ext cx="13482042" cy="119622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533231" y="-2556476"/>
            <a:ext cx="11534417" cy="1633294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9202" y="1019175"/>
            <a:ext cx="8426555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 spc="190" dirty="0" err="1">
                <a:solidFill>
                  <a:schemeClr val="bg1"/>
                </a:solidFill>
                <a:ea typeface="字由文艺黑"/>
              </a:rPr>
              <a:t>实习阶段</a:t>
            </a:r>
            <a:endParaRPr lang="en-US" sz="7600" spc="190" dirty="0">
              <a:solidFill>
                <a:schemeClr val="bg1"/>
              </a:solidFill>
              <a:ea typeface="字由文艺黑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8373" y="3934498"/>
            <a:ext cx="7130133" cy="489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altLang="zh-CN" sz="3600" spc="375" dirty="0" err="1">
                <a:solidFill>
                  <a:srgbClr val="FFFFFF"/>
                </a:solidFill>
                <a:ea typeface="思源黑体"/>
              </a:rPr>
              <a:t>日常实习</a:t>
            </a:r>
            <a:r>
              <a:rPr lang="zh-CN" altLang="en-US" sz="3600" spc="375" dirty="0">
                <a:solidFill>
                  <a:srgbClr val="FFFFFF"/>
                </a:solidFill>
                <a:ea typeface="思源黑体"/>
              </a:rPr>
              <a:t>需要</a:t>
            </a:r>
            <a:r>
              <a:rPr lang="en-US" altLang="zh-CN" sz="3600" spc="375" dirty="0" err="1">
                <a:solidFill>
                  <a:srgbClr val="FFFFFF"/>
                </a:solidFill>
                <a:ea typeface="思源黑体"/>
              </a:rPr>
              <a:t>找吗</a:t>
            </a:r>
            <a:endParaRPr lang="en-US" altLang="zh-CN" sz="3600" spc="375" dirty="0">
              <a:solidFill>
                <a:srgbClr val="FFFFFF"/>
              </a:solidFill>
              <a:ea typeface="思源黑体"/>
            </a:endParaRP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altLang="zh-CN" sz="3600" spc="375" dirty="0" err="1">
                <a:solidFill>
                  <a:srgbClr val="FFFFFF"/>
                </a:solidFill>
                <a:ea typeface="思源黑体"/>
              </a:rPr>
              <a:t>找实习需要学到什么程度</a:t>
            </a:r>
            <a:endParaRPr lang="en-US" sz="3600" spc="375" dirty="0">
              <a:solidFill>
                <a:srgbClr val="FFFFFF"/>
              </a:solidFill>
              <a:ea typeface="思源黑体"/>
            </a:endParaRP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sz="3600" spc="375" dirty="0" err="1">
                <a:solidFill>
                  <a:srgbClr val="FFFFFF"/>
                </a:solidFill>
                <a:ea typeface="思源黑体"/>
              </a:rPr>
              <a:t>实习投递推荐时间</a:t>
            </a:r>
            <a:endParaRPr lang="en-US" sz="3600" spc="375" dirty="0">
              <a:solidFill>
                <a:srgbClr val="FFFFFF"/>
              </a:solidFill>
              <a:ea typeface="思源黑体"/>
            </a:endParaRP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sz="3600" spc="375" dirty="0" err="1">
                <a:solidFill>
                  <a:srgbClr val="FFFFFF"/>
                </a:solidFill>
                <a:ea typeface="思源黑体"/>
              </a:rPr>
              <a:t>非大厂实习有竞争力嘛</a:t>
            </a:r>
            <a:r>
              <a:rPr lang="en-US" sz="3600" spc="375" dirty="0">
                <a:solidFill>
                  <a:srgbClr val="FFFFFF"/>
                </a:solidFill>
                <a:ea typeface="思源黑体"/>
              </a:rPr>
              <a:t>？</a:t>
            </a: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zh-CN" altLang="en-US" sz="3600" spc="375" dirty="0">
                <a:solidFill>
                  <a:srgbClr val="FFFFFF"/>
                </a:solidFill>
                <a:ea typeface="思源黑体"/>
              </a:rPr>
              <a:t>不允许</a:t>
            </a:r>
            <a:r>
              <a:rPr lang="en-US" sz="3600" spc="375" dirty="0" err="1">
                <a:solidFill>
                  <a:srgbClr val="FFFFFF"/>
                </a:solidFill>
                <a:ea typeface="思源黑体"/>
              </a:rPr>
              <a:t>实习，怎么能更好地找到工作</a:t>
            </a:r>
            <a:r>
              <a:rPr lang="zh-CN" altLang="en-US" sz="3600" spc="375" dirty="0">
                <a:solidFill>
                  <a:srgbClr val="FFFFFF"/>
                </a:solidFill>
                <a:ea typeface="思源黑体"/>
              </a:rPr>
              <a:t>（研一问）</a:t>
            </a:r>
            <a:endParaRPr lang="en-US" sz="3600" spc="375" dirty="0">
              <a:solidFill>
                <a:srgbClr val="FFFFFF"/>
              </a:solidFill>
              <a:ea typeface="思源黑体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88328" y="0"/>
            <a:ext cx="6399672" cy="10287000"/>
            <a:chOff x="92710" y="92710"/>
            <a:chExt cx="3862788" cy="6209145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3862788" cy="6209146"/>
            </a:xfrm>
            <a:custGeom>
              <a:avLst/>
              <a:gdLst/>
              <a:ahLst/>
              <a:cxnLst/>
              <a:rect l="l" t="t" r="r" b="b"/>
              <a:pathLst>
                <a:path w="3862788" h="6209146">
                  <a:moveTo>
                    <a:pt x="0" y="0"/>
                  </a:moveTo>
                  <a:lnTo>
                    <a:pt x="3862788" y="0"/>
                  </a:lnTo>
                  <a:lnTo>
                    <a:pt x="3862788" y="6209146"/>
                  </a:lnTo>
                  <a:lnTo>
                    <a:pt x="0" y="6209146"/>
                  </a:lnTo>
                  <a:close/>
                </a:path>
              </a:pathLst>
            </a:custGeom>
            <a:solidFill>
              <a:srgbClr val="359CC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21153" y="1028700"/>
            <a:ext cx="11807018" cy="134647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21546" y="866775"/>
            <a:ext cx="5849263" cy="141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79"/>
              </a:lnSpc>
              <a:spcBef>
                <a:spcPct val="0"/>
              </a:spcBef>
            </a:pPr>
            <a:r>
              <a:rPr lang="en-US" sz="8199" spc="1024">
                <a:solidFill>
                  <a:srgbClr val="359CC8"/>
                </a:solidFill>
                <a:ea typeface="字由文艺黑"/>
              </a:rPr>
              <a:t>秋招阶段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8373" y="3934498"/>
            <a:ext cx="7525627" cy="2404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zh-CN" altLang="en-US" sz="3600" spc="375" dirty="0">
                <a:solidFill>
                  <a:srgbClr val="433538"/>
                </a:solidFill>
                <a:ea typeface="思源黑体"/>
              </a:rPr>
              <a:t>研二</a:t>
            </a:r>
            <a:r>
              <a:rPr lang="en-US" sz="3600" spc="375" dirty="0" err="1">
                <a:solidFill>
                  <a:srgbClr val="433538"/>
                </a:solidFill>
                <a:ea typeface="思源黑体"/>
              </a:rPr>
              <a:t>无实习应该如何自救</a:t>
            </a:r>
            <a:endParaRPr lang="en-US" sz="3600" spc="375" dirty="0">
              <a:solidFill>
                <a:srgbClr val="433538"/>
              </a:solidFill>
              <a:ea typeface="思源黑体"/>
            </a:endParaRP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sz="3600" spc="375" dirty="0" err="1">
                <a:solidFill>
                  <a:srgbClr val="433538"/>
                </a:solidFill>
                <a:ea typeface="思源黑体"/>
              </a:rPr>
              <a:t>校招求职最应该着重准备哪一部分</a:t>
            </a:r>
            <a:endParaRPr lang="en-US" sz="3600" spc="375" dirty="0">
              <a:solidFill>
                <a:srgbClr val="433538"/>
              </a:solidFill>
              <a:ea typeface="思源黑体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88328" y="0"/>
            <a:ext cx="6399672" cy="10287000"/>
            <a:chOff x="92710" y="92710"/>
            <a:chExt cx="3862788" cy="6209145"/>
          </a:xfrm>
        </p:grpSpPr>
        <p:sp>
          <p:nvSpPr>
            <p:cNvPr id="3" name="Freeform 3"/>
            <p:cNvSpPr/>
            <p:nvPr/>
          </p:nvSpPr>
          <p:spPr>
            <a:xfrm>
              <a:off x="92710" y="92710"/>
              <a:ext cx="3862788" cy="6209146"/>
            </a:xfrm>
            <a:custGeom>
              <a:avLst/>
              <a:gdLst/>
              <a:ahLst/>
              <a:cxnLst/>
              <a:rect l="l" t="t" r="r" b="b"/>
              <a:pathLst>
                <a:path w="3862788" h="6209146">
                  <a:moveTo>
                    <a:pt x="0" y="0"/>
                  </a:moveTo>
                  <a:lnTo>
                    <a:pt x="3862788" y="0"/>
                  </a:lnTo>
                  <a:lnTo>
                    <a:pt x="3862788" y="6209146"/>
                  </a:lnTo>
                  <a:lnTo>
                    <a:pt x="0" y="6209146"/>
                  </a:lnTo>
                  <a:close/>
                </a:path>
              </a:pathLst>
            </a:custGeom>
            <a:solidFill>
              <a:srgbClr val="359CC8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721546" y="866775"/>
            <a:ext cx="5849263" cy="141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79"/>
              </a:lnSpc>
              <a:spcBef>
                <a:spcPct val="0"/>
              </a:spcBef>
            </a:pPr>
            <a:r>
              <a:rPr lang="en-US" sz="8199" spc="1024">
                <a:solidFill>
                  <a:srgbClr val="359CC8"/>
                </a:solidFill>
                <a:ea typeface="字由文艺黑"/>
              </a:rPr>
              <a:t>公司相关</a:t>
            </a:r>
            <a:endParaRPr lang="en-US" sz="8199" spc="1024" dirty="0">
              <a:solidFill>
                <a:srgbClr val="359CC8"/>
              </a:solidFill>
              <a:ea typeface="字由文艺黑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720877" y="0"/>
            <a:ext cx="6734574" cy="146820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8373" y="3934498"/>
            <a:ext cx="7982827" cy="2404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altLang="zh-CN" sz="3600" spc="375" dirty="0" err="1">
                <a:solidFill>
                  <a:srgbClr val="433538"/>
                </a:solidFill>
                <a:ea typeface="思源黑体"/>
              </a:rPr>
              <a:t>企业最看重的是哪些方面的能力</a:t>
            </a:r>
            <a:endParaRPr lang="en-US" altLang="zh-CN" sz="3600" spc="375" dirty="0">
              <a:solidFill>
                <a:srgbClr val="433538"/>
              </a:solidFill>
              <a:ea typeface="思源黑体"/>
            </a:endParaRP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en-US" altLang="zh-CN" sz="3600" spc="375" dirty="0" err="1">
                <a:solidFill>
                  <a:srgbClr val="433538"/>
                </a:solidFill>
                <a:ea typeface="思源黑体"/>
              </a:rPr>
              <a:t>工作强度怎么样</a:t>
            </a:r>
            <a:endParaRPr lang="en-US" altLang="zh-CN" sz="3600" spc="375" dirty="0">
              <a:solidFill>
                <a:srgbClr val="433538"/>
              </a:solidFill>
              <a:ea typeface="思源黑体"/>
            </a:endParaRPr>
          </a:p>
          <a:p>
            <a:pPr marL="647700" lvl="1" indent="-323850">
              <a:lnSpc>
                <a:spcPct val="150000"/>
              </a:lnSpc>
              <a:buFont typeface="Arial"/>
              <a:buChar char="•"/>
            </a:pPr>
            <a:r>
              <a:rPr lang="zh-CN" altLang="en-US" sz="3600" spc="375" dirty="0">
                <a:solidFill>
                  <a:srgbClr val="433538"/>
                </a:solidFill>
                <a:ea typeface="思源黑体"/>
              </a:rPr>
              <a:t>现阶段</a:t>
            </a:r>
            <a:r>
              <a:rPr lang="en-US" sz="3600" spc="375" dirty="0" err="1">
                <a:solidFill>
                  <a:srgbClr val="433538"/>
                </a:solidFill>
                <a:ea typeface="思源黑体"/>
              </a:rPr>
              <a:t>大厂门槛和难度</a:t>
            </a:r>
            <a:endParaRPr lang="en-US" sz="3600" spc="375" dirty="0">
              <a:solidFill>
                <a:srgbClr val="433538"/>
              </a:solidFill>
              <a:ea typeface="思源黑体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7F0016-56D1-4FA7-8968-1FD7336A8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rot="5400000">
            <a:off x="9376265" y="708981"/>
            <a:ext cx="8285672" cy="8757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24" name="Rectangle 23"/>
          <p:cNvSpPr/>
          <p:nvPr/>
        </p:nvSpPr>
        <p:spPr>
          <a:xfrm rot="5400000">
            <a:off x="14056319" y="4376932"/>
            <a:ext cx="8285672" cy="1422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20"/>
          <p:cNvCxnSpPr/>
          <p:nvPr/>
        </p:nvCxnSpPr>
        <p:spPr>
          <a:xfrm>
            <a:off x="9144000" y="11237109"/>
            <a:ext cx="0" cy="10284321"/>
          </a:xfrm>
          <a:prstGeom prst="line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6"/>
          <p:cNvSpPr/>
          <p:nvPr/>
        </p:nvSpPr>
        <p:spPr>
          <a:xfrm>
            <a:off x="8988203" y="11187749"/>
            <a:ext cx="303846" cy="11312754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: Rounded Corners 8"/>
          <p:cNvSpPr/>
          <p:nvPr/>
        </p:nvSpPr>
        <p:spPr>
          <a:xfrm>
            <a:off x="8964233" y="12322718"/>
            <a:ext cx="359537" cy="81131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: Rounded Corners 5"/>
          <p:cNvSpPr/>
          <p:nvPr/>
        </p:nvSpPr>
        <p:spPr>
          <a:xfrm>
            <a:off x="8972504" y="12515888"/>
            <a:ext cx="303846" cy="77267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L 形 34"/>
          <p:cNvSpPr/>
          <p:nvPr/>
        </p:nvSpPr>
        <p:spPr>
          <a:xfrm rot="2647777">
            <a:off x="-817005" y="4723067"/>
            <a:ext cx="1000856" cy="1104867"/>
          </a:xfrm>
          <a:prstGeom prst="corner">
            <a:avLst>
              <a:gd name="adj1" fmla="val 2749"/>
              <a:gd name="adj2" fmla="val 212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36" name="L 形 35"/>
          <p:cNvSpPr/>
          <p:nvPr/>
        </p:nvSpPr>
        <p:spPr>
          <a:xfrm rot="2647777" flipH="1" flipV="1">
            <a:off x="18722462" y="4814509"/>
            <a:ext cx="1089671" cy="1013312"/>
          </a:xfrm>
          <a:prstGeom prst="corner">
            <a:avLst>
              <a:gd name="adj1" fmla="val 2964"/>
              <a:gd name="adj2" fmla="val 462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" name="Straight Connector 14"/>
          <p:cNvCxnSpPr/>
          <p:nvPr/>
        </p:nvCxnSpPr>
        <p:spPr>
          <a:xfrm>
            <a:off x="9144000" y="671"/>
            <a:ext cx="0" cy="10285661"/>
          </a:xfrm>
          <a:prstGeom prst="line">
            <a:avLst/>
          </a:prstGeom>
          <a:ln w="63500">
            <a:solidFill>
              <a:schemeClr val="accent1"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raphic 18"/>
          <p:cNvSpPr/>
          <p:nvPr/>
        </p:nvSpPr>
        <p:spPr>
          <a:xfrm>
            <a:off x="1086722" y="1864946"/>
            <a:ext cx="8053404" cy="7135677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7" name="Graphic 18"/>
          <p:cNvSpPr/>
          <p:nvPr/>
        </p:nvSpPr>
        <p:spPr>
          <a:xfrm flipH="1">
            <a:off x="9140126" y="1864946"/>
            <a:ext cx="7899200" cy="7135677"/>
          </a:xfrm>
          <a:custGeom>
            <a:avLst/>
            <a:gdLst>
              <a:gd name="connsiteX0" fmla="*/ 2350294 w 2352675"/>
              <a:gd name="connsiteY0" fmla="*/ 2426494 h 2428875"/>
              <a:gd name="connsiteX1" fmla="*/ 7144 w 2352675"/>
              <a:gd name="connsiteY1" fmla="*/ 2426494 h 2428875"/>
              <a:gd name="connsiteX2" fmla="*/ 7144 w 2352675"/>
              <a:gd name="connsiteY2" fmla="*/ 7144 h 2428875"/>
              <a:gd name="connsiteX3" fmla="*/ 2350294 w 2352675"/>
              <a:gd name="connsiteY3" fmla="*/ 7144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2675" h="2428875">
                <a:moveTo>
                  <a:pt x="2350294" y="2426494"/>
                </a:moveTo>
                <a:lnTo>
                  <a:pt x="7144" y="2426494"/>
                </a:lnTo>
                <a:lnTo>
                  <a:pt x="7144" y="7144"/>
                </a:lnTo>
                <a:lnTo>
                  <a:pt x="2350294" y="7144"/>
                </a:lnTo>
              </a:path>
            </a:pathLst>
          </a:custGeom>
          <a:noFill/>
          <a:ln w="63500" cap="flat">
            <a:solidFill>
              <a:schemeClr val="accent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475891" y="2012994"/>
            <a:ext cx="15503802" cy="70173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000" b="1" dirty="0" err="1">
                <a:latin typeface="+mn-ea"/>
                <a:cs typeface="+mn-ea"/>
              </a:rPr>
              <a:t>JavaSE</a:t>
            </a:r>
            <a:r>
              <a:rPr lang="zh-CN" altLang="en-US" sz="3000" b="1" dirty="0">
                <a:latin typeface="+mn-ea"/>
                <a:cs typeface="+mn-ea"/>
              </a:rPr>
              <a:t>：以</a:t>
            </a:r>
            <a:r>
              <a:rPr lang="en-US" altLang="zh-CN" sz="3000" b="1" dirty="0">
                <a:latin typeface="+mn-ea"/>
                <a:cs typeface="+mn-ea"/>
              </a:rPr>
              <a:t>B</a:t>
            </a:r>
            <a:r>
              <a:rPr lang="zh-CN" altLang="en-US" sz="3000" b="1" dirty="0">
                <a:latin typeface="+mn-ea"/>
                <a:cs typeface="+mn-ea"/>
              </a:rPr>
              <a:t>站黑马程序员视频为例</a:t>
            </a:r>
          </a:p>
          <a:p>
            <a:endParaRPr lang="zh-CN" altLang="en-US" sz="3000" b="1" dirty="0">
              <a:latin typeface="+mn-ea"/>
              <a:cs typeface="+mn-ea"/>
            </a:endParaRPr>
          </a:p>
          <a:p>
            <a:r>
              <a:rPr lang="zh-CN" altLang="en-US" sz="3000" b="1" dirty="0">
                <a:latin typeface="+mn-ea"/>
                <a:cs typeface="+mn-ea"/>
              </a:rPr>
              <a:t>            除图形化、</a:t>
            </a:r>
            <a:r>
              <a:rPr lang="en-US" altLang="zh-CN" sz="3000" b="1" dirty="0">
                <a:latin typeface="+mn-ea"/>
                <a:cs typeface="+mn-ea"/>
              </a:rPr>
              <a:t>Swing</a:t>
            </a:r>
            <a:r>
              <a:rPr lang="zh-CN" altLang="en-US" sz="3000" b="1" dirty="0">
                <a:latin typeface="+mn-ea"/>
                <a:cs typeface="+mn-ea"/>
              </a:rPr>
              <a:t>、事件外全部学习，均为必会</a:t>
            </a:r>
            <a:endParaRPr lang="en-US" altLang="zh-CN" sz="3000" b="1" dirty="0">
              <a:latin typeface="+mn-ea"/>
              <a:cs typeface="+mn-ea"/>
            </a:endParaRPr>
          </a:p>
          <a:p>
            <a:r>
              <a:rPr lang="zh-CN" altLang="en-US" sz="3000" b="1" dirty="0">
                <a:latin typeface="+mn-ea"/>
                <a:cs typeface="+mn-ea"/>
              </a:rPr>
              <a:t>            需要看容器如</a:t>
            </a:r>
            <a:r>
              <a:rPr lang="en-US" altLang="zh-CN" sz="3000" b="1" dirty="0" err="1">
                <a:latin typeface="+mn-ea"/>
                <a:cs typeface="+mn-ea"/>
              </a:rPr>
              <a:t>ArrayList</a:t>
            </a:r>
            <a:r>
              <a:rPr lang="zh-CN" altLang="en-US" sz="3000" b="1" dirty="0">
                <a:latin typeface="+mn-ea"/>
                <a:cs typeface="+mn-ea"/>
              </a:rPr>
              <a:t>、</a:t>
            </a:r>
            <a:r>
              <a:rPr lang="en-US" altLang="zh-CN" sz="3000" b="1" dirty="0">
                <a:latin typeface="+mn-ea"/>
                <a:cs typeface="+mn-ea"/>
              </a:rPr>
              <a:t>HashMap</a:t>
            </a:r>
            <a:r>
              <a:rPr lang="zh-CN" altLang="en-US" sz="3000" b="1" dirty="0">
                <a:latin typeface="+mn-ea"/>
                <a:cs typeface="+mn-ea"/>
              </a:rPr>
              <a:t>、</a:t>
            </a:r>
            <a:r>
              <a:rPr lang="en-US" altLang="zh-CN" sz="3000" b="1" dirty="0" err="1">
                <a:latin typeface="+mn-ea"/>
                <a:cs typeface="+mn-ea"/>
              </a:rPr>
              <a:t>ConcurrentHashMap</a:t>
            </a:r>
            <a:r>
              <a:rPr lang="zh-CN" altLang="en-US" sz="3000" b="1" dirty="0">
                <a:latin typeface="+mn-ea"/>
                <a:cs typeface="+mn-ea"/>
              </a:rPr>
              <a:t>的源码实现和扩容机制等</a:t>
            </a:r>
          </a:p>
          <a:p>
            <a:pPr marL="685800" lvl="1" indent="685800"/>
            <a:endParaRPr lang="zh-CN" altLang="en-US" sz="3000" b="1" dirty="0">
              <a:latin typeface="+mn-ea"/>
              <a:cs typeface="+mn-ea"/>
            </a:endParaRPr>
          </a:p>
          <a:p>
            <a:r>
              <a:rPr lang="en-US" altLang="zh-CN" sz="3000" b="1" dirty="0" err="1">
                <a:latin typeface="+mn-ea"/>
                <a:cs typeface="+mn-ea"/>
              </a:rPr>
              <a:t>JavaWeb</a:t>
            </a:r>
            <a:r>
              <a:rPr lang="zh-CN" altLang="en-US" sz="3000" b="1" dirty="0">
                <a:latin typeface="+mn-ea"/>
                <a:cs typeface="+mn-ea"/>
              </a:rPr>
              <a:t>：</a:t>
            </a:r>
            <a:r>
              <a:rPr lang="zh-CN" altLang="en-US" sz="3000" b="1" dirty="0">
                <a:latin typeface="+mn-ea"/>
                <a:cs typeface="+mn-ea"/>
                <a:sym typeface="+mn-ea"/>
              </a:rPr>
              <a:t>以</a:t>
            </a:r>
            <a:r>
              <a:rPr lang="en-US" altLang="zh-CN" sz="3000" b="1" dirty="0">
                <a:latin typeface="+mn-ea"/>
                <a:cs typeface="+mn-ea"/>
                <a:sym typeface="+mn-ea"/>
              </a:rPr>
              <a:t>B</a:t>
            </a:r>
            <a:r>
              <a:rPr lang="zh-CN" altLang="en-US" sz="3000" b="1" dirty="0">
                <a:latin typeface="+mn-ea"/>
                <a:cs typeface="+mn-ea"/>
                <a:sym typeface="+mn-ea"/>
              </a:rPr>
              <a:t>站黑马程序员视频为例</a:t>
            </a:r>
            <a:endParaRPr lang="zh-CN" altLang="en-US" sz="3000" b="1" dirty="0">
              <a:latin typeface="+mn-ea"/>
              <a:cs typeface="+mn-ea"/>
            </a:endParaRPr>
          </a:p>
          <a:p>
            <a:endParaRPr lang="zh-CN" altLang="en-US" sz="3000" b="1" dirty="0">
              <a:latin typeface="+mn-ea"/>
              <a:cs typeface="+mn-ea"/>
            </a:endParaRPr>
          </a:p>
          <a:p>
            <a:pPr marL="685800" lvl="1" indent="685800"/>
            <a:r>
              <a:rPr lang="zh-CN" altLang="en-US" sz="3000" b="1" dirty="0">
                <a:latin typeface="+mn-ea"/>
                <a:cs typeface="+mn-ea"/>
              </a:rPr>
              <a:t>前端部分如</a:t>
            </a:r>
            <a:r>
              <a:rPr lang="en-US" altLang="zh-CN" sz="3000" b="1" dirty="0">
                <a:latin typeface="+mn-ea"/>
                <a:cs typeface="+mn-ea"/>
              </a:rPr>
              <a:t>HTML</a:t>
            </a:r>
            <a:r>
              <a:rPr lang="zh-CN" altLang="en-US" sz="3000" b="1" dirty="0">
                <a:latin typeface="+mn-ea"/>
                <a:cs typeface="+mn-ea"/>
              </a:rPr>
              <a:t>、</a:t>
            </a:r>
            <a:r>
              <a:rPr lang="en-US" altLang="zh-CN" sz="3000" b="1" dirty="0">
                <a:latin typeface="+mn-ea"/>
                <a:cs typeface="+mn-ea"/>
              </a:rPr>
              <a:t>CSS</a:t>
            </a:r>
            <a:r>
              <a:rPr lang="zh-CN" altLang="en-US" sz="3000" b="1" dirty="0">
                <a:latin typeface="+mn-ea"/>
                <a:cs typeface="+mn-ea"/>
              </a:rPr>
              <a:t>、</a:t>
            </a:r>
            <a:r>
              <a:rPr lang="en-US" altLang="zh-CN" sz="3000" b="1" dirty="0">
                <a:latin typeface="+mn-ea"/>
                <a:cs typeface="+mn-ea"/>
              </a:rPr>
              <a:t>JS</a:t>
            </a:r>
            <a:r>
              <a:rPr lang="zh-CN" altLang="en-US" sz="3000" b="1" dirty="0">
                <a:latin typeface="+mn-ea"/>
                <a:cs typeface="+mn-ea"/>
              </a:rPr>
              <a:t>建议了解</a:t>
            </a:r>
          </a:p>
          <a:p>
            <a:pPr marL="685800" lvl="1" indent="685800"/>
            <a:endParaRPr lang="zh-CN" altLang="en-US" sz="3000" b="1" dirty="0">
              <a:latin typeface="+mn-ea"/>
              <a:cs typeface="+mn-ea"/>
            </a:endParaRPr>
          </a:p>
          <a:p>
            <a:pPr marL="685800" lvl="1" indent="685800"/>
            <a:r>
              <a:rPr lang="en-US" altLang="zh-CN" sz="3000" b="1" dirty="0">
                <a:latin typeface="+mn-ea"/>
                <a:cs typeface="+mn-ea"/>
              </a:rPr>
              <a:t>Servlet</a:t>
            </a:r>
            <a:r>
              <a:rPr lang="zh-CN" altLang="en-US" sz="3000" b="1" dirty="0">
                <a:latin typeface="+mn-ea"/>
                <a:cs typeface="+mn-ea"/>
              </a:rPr>
              <a:t>、</a:t>
            </a:r>
            <a:r>
              <a:rPr lang="en-US" altLang="zh-CN" sz="3000" b="1" dirty="0">
                <a:latin typeface="+mn-ea"/>
                <a:cs typeface="+mn-ea"/>
              </a:rPr>
              <a:t>Request</a:t>
            </a:r>
            <a:r>
              <a:rPr lang="zh-CN" altLang="en-US" sz="3000" b="1" dirty="0">
                <a:latin typeface="+mn-ea"/>
                <a:cs typeface="+mn-ea"/>
              </a:rPr>
              <a:t>、</a:t>
            </a:r>
            <a:r>
              <a:rPr lang="en-US" altLang="zh-CN" sz="3000" b="1" dirty="0">
                <a:latin typeface="+mn-ea"/>
                <a:cs typeface="+mn-ea"/>
              </a:rPr>
              <a:t>Response</a:t>
            </a:r>
            <a:r>
              <a:rPr lang="zh-CN" altLang="en-US" sz="3000" b="1" dirty="0">
                <a:latin typeface="+mn-ea"/>
                <a:cs typeface="+mn-ea"/>
              </a:rPr>
              <a:t>、</a:t>
            </a:r>
            <a:r>
              <a:rPr lang="en-US" altLang="zh-CN" sz="3000" b="1" dirty="0">
                <a:latin typeface="+mn-ea"/>
                <a:cs typeface="+mn-ea"/>
              </a:rPr>
              <a:t>Cookie</a:t>
            </a:r>
            <a:r>
              <a:rPr lang="zh-CN" altLang="en-US" sz="3000" b="1" dirty="0">
                <a:latin typeface="+mn-ea"/>
                <a:cs typeface="+mn-ea"/>
              </a:rPr>
              <a:t>、</a:t>
            </a:r>
            <a:r>
              <a:rPr lang="en-US" altLang="zh-CN" sz="3000" b="1" dirty="0">
                <a:latin typeface="+mn-ea"/>
                <a:cs typeface="+mn-ea"/>
              </a:rPr>
              <a:t>Session</a:t>
            </a:r>
            <a:r>
              <a:rPr lang="zh-CN" altLang="en-US" sz="3000" b="1" dirty="0">
                <a:latin typeface="+mn-ea"/>
                <a:cs typeface="+mn-ea"/>
              </a:rPr>
              <a:t>（重点）</a:t>
            </a:r>
          </a:p>
          <a:p>
            <a:pPr marL="685800" lvl="1" indent="685800"/>
            <a:endParaRPr lang="zh-CN" altLang="en-US" sz="3000" b="1" dirty="0">
              <a:latin typeface="+mn-ea"/>
              <a:cs typeface="+mn-ea"/>
            </a:endParaRPr>
          </a:p>
          <a:p>
            <a:pPr marL="685800" lvl="1" indent="685800"/>
            <a:r>
              <a:rPr lang="en-US" altLang="zh-CN" sz="3000" b="1" dirty="0">
                <a:latin typeface="+mn-ea"/>
                <a:cs typeface="+mn-ea"/>
              </a:rPr>
              <a:t>JDBC</a:t>
            </a:r>
            <a:r>
              <a:rPr lang="zh-CN" altLang="en-US" sz="3000" b="1" dirty="0">
                <a:latin typeface="+mn-ea"/>
                <a:cs typeface="+mn-ea"/>
              </a:rPr>
              <a:t>及数据库（重点）</a:t>
            </a:r>
          </a:p>
          <a:p>
            <a:pPr marL="685800" lvl="1" indent="685800"/>
            <a:endParaRPr lang="zh-CN" altLang="en-US" sz="3000" b="1" dirty="0">
              <a:latin typeface="+mn-ea"/>
              <a:cs typeface="+mn-ea"/>
            </a:endParaRPr>
          </a:p>
          <a:p>
            <a:pPr marL="685800" lvl="1" indent="685800"/>
            <a:r>
              <a:rPr lang="zh-CN" altLang="en-US" sz="3000" b="1" dirty="0">
                <a:latin typeface="+mn-ea"/>
                <a:cs typeface="+mn-ea"/>
              </a:rPr>
              <a:t>其他前端内容如</a:t>
            </a:r>
            <a:r>
              <a:rPr lang="en-US" altLang="zh-CN" sz="3000" b="1" dirty="0">
                <a:latin typeface="+mn-ea"/>
                <a:cs typeface="+mn-ea"/>
              </a:rPr>
              <a:t>Ajax</a:t>
            </a:r>
            <a:r>
              <a:rPr lang="zh-CN" altLang="en-US" sz="3000" b="1" dirty="0">
                <a:latin typeface="+mn-ea"/>
                <a:cs typeface="+mn-ea"/>
              </a:rPr>
              <a:t>、</a:t>
            </a:r>
            <a:r>
              <a:rPr lang="en-US" altLang="zh-CN" sz="3000" b="1" dirty="0" err="1">
                <a:latin typeface="+mn-ea"/>
                <a:cs typeface="+mn-ea"/>
              </a:rPr>
              <a:t>jsp</a:t>
            </a:r>
            <a:r>
              <a:rPr lang="zh-CN" altLang="en-US" sz="3000" b="1" dirty="0">
                <a:latin typeface="+mn-ea"/>
                <a:cs typeface="+mn-ea"/>
              </a:rPr>
              <a:t>等可全部跳过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6795</Words>
  <Application>Microsoft Office PowerPoint</Application>
  <PresentationFormat>自定义</PresentationFormat>
  <Paragraphs>782</Paragraphs>
  <Slides>83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7" baseType="lpstr">
      <vt:lpstr>思源黑体-粗体 Bold</vt:lpstr>
      <vt:lpstr>字由文艺黑</vt:lpstr>
      <vt:lpstr>Arial</vt:lpstr>
      <vt:lpstr>Century Gothic</vt:lpstr>
      <vt:lpstr>微软雅黑</vt:lpstr>
      <vt:lpstr>宋体</vt:lpstr>
      <vt:lpstr>思源黑体</vt:lpstr>
      <vt:lpstr>Times New Roman</vt:lpstr>
      <vt:lpstr>等线</vt:lpstr>
      <vt:lpstr>Cambria Math</vt:lpstr>
      <vt:lpstr>字由文艺黑 Bold</vt:lpstr>
      <vt:lpstr>字魂105号-简雅黑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个人分享</dc:title>
  <dc:creator>Towards greatness</dc:creator>
  <cp:lastModifiedBy>nana z</cp:lastModifiedBy>
  <cp:revision>9</cp:revision>
  <dcterms:created xsi:type="dcterms:W3CDTF">2006-08-16T00:00:00Z</dcterms:created>
  <dcterms:modified xsi:type="dcterms:W3CDTF">2023-05-11T06:06:28Z</dcterms:modified>
  <dc:identifier>DAFifYXTYRE</dc:identifier>
</cp:coreProperties>
</file>